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4"/>
  </p:notesMasterIdLst>
  <p:handoutMasterIdLst>
    <p:handoutMasterId r:id="rId15"/>
  </p:handoutMasterIdLst>
  <p:sldIdLst>
    <p:sldId id="350" r:id="rId2"/>
    <p:sldId id="485" r:id="rId3"/>
    <p:sldId id="477" r:id="rId4"/>
    <p:sldId id="478" r:id="rId5"/>
    <p:sldId id="479" r:id="rId6"/>
    <p:sldId id="480" r:id="rId7"/>
    <p:sldId id="481" r:id="rId8"/>
    <p:sldId id="476" r:id="rId9"/>
    <p:sldId id="482" r:id="rId10"/>
    <p:sldId id="486" r:id="rId11"/>
    <p:sldId id="483" r:id="rId12"/>
    <p:sldId id="484" r:id="rId13"/>
  </p:sldIdLst>
  <p:sldSz cx="9144000" cy="5143500" type="screen16x9"/>
  <p:notesSz cx="6797675" cy="9928225"/>
  <p:defaultTextStyle>
    <a:defPPr>
      <a:defRPr lang="ru-RU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9CD"/>
    <a:srgbClr val="FF7C80"/>
    <a:srgbClr val="CC3300"/>
    <a:srgbClr val="E9EDF4"/>
    <a:srgbClr val="D0D8E8"/>
    <a:srgbClr val="D0D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7687" autoAdjust="0"/>
  </p:normalViewPr>
  <p:slideViewPr>
    <p:cSldViewPr>
      <p:cViewPr>
        <p:scale>
          <a:sx n="100" d="100"/>
          <a:sy n="100" d="100"/>
        </p:scale>
        <p:origin x="-2334" y="-942"/>
      </p:cViewPr>
      <p:guideLst>
        <p:guide orient="horz" pos="804"/>
        <p:guide pos="19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148 ОРГАНИЗАЦИЙ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39255249343832"/>
          <c:y val="0.21298351377952757"/>
          <c:w val="0.47303248031496065"/>
          <c:h val="0.70954872047244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68 ЛИШЕНЫ АККРЕДИТАЦИИ</c:v>
                </c:pt>
                <c:pt idx="1">
                  <c:v>53 ИСПРАВИЛИ НАРУШЕНИЯ</c:v>
                </c:pt>
                <c:pt idx="2">
                  <c:v>22 НЕ ВЫЯВЛЕНЫ НАРУШЕНИЯ</c:v>
                </c:pt>
                <c:pt idx="3">
                  <c:v>5 НЕ УДАЛОСЬ ПРОВЕРИТЬ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702612-52B4-4752-A024-EA86B6245550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6B05356-5BDB-455C-9D99-1BA9543AA7C4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ru-RU" sz="1600" b="1" dirty="0" smtClean="0"/>
            <a:t>Повышение качества услуг по оценке соответствия</a:t>
          </a:r>
          <a:endParaRPr lang="ru-RU" sz="1600" b="1" dirty="0"/>
        </a:p>
      </dgm:t>
    </dgm:pt>
    <dgm:pt modelId="{2BE9773D-C5C9-422B-80E1-27AAC6A43FCD}" type="parTrans" cxnId="{3058362F-B1A5-463B-877F-6BA4BE341FC4}">
      <dgm:prSet/>
      <dgm:spPr/>
      <dgm:t>
        <a:bodyPr/>
        <a:lstStyle/>
        <a:p>
          <a:endParaRPr lang="ru-RU"/>
        </a:p>
      </dgm:t>
    </dgm:pt>
    <dgm:pt modelId="{DBE1798C-A732-4EC9-BD86-EA1832F23A5D}" type="sibTrans" cxnId="{3058362F-B1A5-463B-877F-6BA4BE341FC4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CD28AD47-D821-44FC-BD95-AE17FC34EE69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ru-RU" sz="1600" b="1" dirty="0" smtClean="0"/>
            <a:t>Борьба с недобросовестными компаниями</a:t>
          </a:r>
          <a:endParaRPr lang="ru-RU" sz="1600" b="1" dirty="0"/>
        </a:p>
      </dgm:t>
    </dgm:pt>
    <dgm:pt modelId="{1864431C-37FA-4CC5-B2DB-9254A25DCA1B}" type="parTrans" cxnId="{21E93B8C-7667-461D-8B30-F82A48F2F92D}">
      <dgm:prSet/>
      <dgm:spPr/>
      <dgm:t>
        <a:bodyPr/>
        <a:lstStyle/>
        <a:p>
          <a:endParaRPr lang="ru-RU"/>
        </a:p>
      </dgm:t>
    </dgm:pt>
    <dgm:pt modelId="{D56D3786-E9CD-4502-BEB9-50B8A9FC674E}" type="sibTrans" cxnId="{21E93B8C-7667-461D-8B30-F82A48F2F92D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A8AF9542-B9DE-48F3-8604-6DF6588C33E8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ru-RU" dirty="0" smtClean="0"/>
            <a:t>Защита рынка от небезопасной продукции</a:t>
          </a:r>
          <a:endParaRPr lang="ru-RU" dirty="0"/>
        </a:p>
      </dgm:t>
    </dgm:pt>
    <dgm:pt modelId="{9CDE822D-0179-4105-B167-B11C978D8C24}" type="parTrans" cxnId="{78D895B1-71AE-4BF6-AF8B-286E3C96C61A}">
      <dgm:prSet/>
      <dgm:spPr/>
      <dgm:t>
        <a:bodyPr/>
        <a:lstStyle/>
        <a:p>
          <a:endParaRPr lang="ru-RU"/>
        </a:p>
      </dgm:t>
    </dgm:pt>
    <dgm:pt modelId="{3311F082-00DB-45B2-A6F0-B95CA13C989E}" type="sibTrans" cxnId="{78D895B1-71AE-4BF6-AF8B-286E3C96C61A}">
      <dgm:prSet/>
      <dgm:spPr/>
      <dgm:t>
        <a:bodyPr/>
        <a:lstStyle/>
        <a:p>
          <a:endParaRPr lang="ru-RU"/>
        </a:p>
      </dgm:t>
    </dgm:pt>
    <dgm:pt modelId="{72A3CE48-0383-4922-9D21-331D51CDD434}" type="pres">
      <dgm:prSet presAssocID="{0C702612-52B4-4752-A024-EA86B6245550}" presName="Name0" presStyleCnt="0">
        <dgm:presLayoutVars>
          <dgm:dir/>
          <dgm:resizeHandles val="exact"/>
        </dgm:presLayoutVars>
      </dgm:prSet>
      <dgm:spPr/>
    </dgm:pt>
    <dgm:pt modelId="{03D078FE-87A0-41E4-9EB7-ADFE913B5420}" type="pres">
      <dgm:prSet presAssocID="{0C702612-52B4-4752-A024-EA86B6245550}" presName="vNodes" presStyleCnt="0"/>
      <dgm:spPr/>
    </dgm:pt>
    <dgm:pt modelId="{3733C091-396F-4DA3-9927-A6AB7412E6A3}" type="pres">
      <dgm:prSet presAssocID="{66B05356-5BDB-455C-9D99-1BA9543AA7C4}" presName="node" presStyleLbl="node1" presStyleIdx="0" presStyleCnt="3" custScaleX="229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2D97D-D0C3-4F09-9578-2A1AC1512A52}" type="pres">
      <dgm:prSet presAssocID="{DBE1798C-A732-4EC9-BD86-EA1832F23A5D}" presName="spacerT" presStyleCnt="0"/>
      <dgm:spPr/>
    </dgm:pt>
    <dgm:pt modelId="{1BE09FE7-42FB-4B5D-887D-C531FA9DC7A0}" type="pres">
      <dgm:prSet presAssocID="{DBE1798C-A732-4EC9-BD86-EA1832F23A5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A1AF63F-2F68-4036-94A3-EC037765CAE6}" type="pres">
      <dgm:prSet presAssocID="{DBE1798C-A732-4EC9-BD86-EA1832F23A5D}" presName="spacerB" presStyleCnt="0"/>
      <dgm:spPr/>
    </dgm:pt>
    <dgm:pt modelId="{578868C1-AD67-4136-9FF3-6344A8832149}" type="pres">
      <dgm:prSet presAssocID="{CD28AD47-D821-44FC-BD95-AE17FC34EE69}" presName="node" presStyleLbl="node1" presStyleIdx="1" presStyleCnt="3" custScaleX="229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6BEFE-5528-4F20-8194-2A3FD1FE7715}" type="pres">
      <dgm:prSet presAssocID="{0C702612-52B4-4752-A024-EA86B6245550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55C8C993-127A-4279-B22B-4BA5A4A06717}" type="pres">
      <dgm:prSet presAssocID="{0C702612-52B4-4752-A024-EA86B624555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FEC440F-80E3-4E39-922A-B058A071EC2F}" type="pres">
      <dgm:prSet presAssocID="{0C702612-52B4-4752-A024-EA86B624555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E93B8C-7667-461D-8B30-F82A48F2F92D}" srcId="{0C702612-52B4-4752-A024-EA86B6245550}" destId="{CD28AD47-D821-44FC-BD95-AE17FC34EE69}" srcOrd="1" destOrd="0" parTransId="{1864431C-37FA-4CC5-B2DB-9254A25DCA1B}" sibTransId="{D56D3786-E9CD-4502-BEB9-50B8A9FC674E}"/>
    <dgm:cxn modelId="{543EF8F2-B66F-4D44-A74B-5781A9C16540}" type="presOf" srcId="{DBE1798C-A732-4EC9-BD86-EA1832F23A5D}" destId="{1BE09FE7-42FB-4B5D-887D-C531FA9DC7A0}" srcOrd="0" destOrd="0" presId="urn:microsoft.com/office/officeart/2005/8/layout/equation2"/>
    <dgm:cxn modelId="{E7F134B7-7E93-4549-A8C2-11B4B1D0E502}" type="presOf" srcId="{D56D3786-E9CD-4502-BEB9-50B8A9FC674E}" destId="{55C8C993-127A-4279-B22B-4BA5A4A06717}" srcOrd="1" destOrd="0" presId="urn:microsoft.com/office/officeart/2005/8/layout/equation2"/>
    <dgm:cxn modelId="{A2EEC267-35F3-4AE8-B8B0-7A0CA9E44812}" type="presOf" srcId="{0C702612-52B4-4752-A024-EA86B6245550}" destId="{72A3CE48-0383-4922-9D21-331D51CDD434}" srcOrd="0" destOrd="0" presId="urn:microsoft.com/office/officeart/2005/8/layout/equation2"/>
    <dgm:cxn modelId="{203C0706-A591-486F-9757-4DAE285C633F}" type="presOf" srcId="{CD28AD47-D821-44FC-BD95-AE17FC34EE69}" destId="{578868C1-AD67-4136-9FF3-6344A8832149}" srcOrd="0" destOrd="0" presId="urn:microsoft.com/office/officeart/2005/8/layout/equation2"/>
    <dgm:cxn modelId="{33A0BE83-DED8-4008-B245-5CD2E053CE8B}" type="presOf" srcId="{A8AF9542-B9DE-48F3-8604-6DF6588C33E8}" destId="{0FEC440F-80E3-4E39-922A-B058A071EC2F}" srcOrd="0" destOrd="0" presId="urn:microsoft.com/office/officeart/2005/8/layout/equation2"/>
    <dgm:cxn modelId="{3F54D036-BC42-4334-9B1B-71DADEACC599}" type="presOf" srcId="{66B05356-5BDB-455C-9D99-1BA9543AA7C4}" destId="{3733C091-396F-4DA3-9927-A6AB7412E6A3}" srcOrd="0" destOrd="0" presId="urn:microsoft.com/office/officeart/2005/8/layout/equation2"/>
    <dgm:cxn modelId="{3058362F-B1A5-463B-877F-6BA4BE341FC4}" srcId="{0C702612-52B4-4752-A024-EA86B6245550}" destId="{66B05356-5BDB-455C-9D99-1BA9543AA7C4}" srcOrd="0" destOrd="0" parTransId="{2BE9773D-C5C9-422B-80E1-27AAC6A43FCD}" sibTransId="{DBE1798C-A732-4EC9-BD86-EA1832F23A5D}"/>
    <dgm:cxn modelId="{775D4674-B5EB-4C48-82D7-3E78D3A3732A}" type="presOf" srcId="{D56D3786-E9CD-4502-BEB9-50B8A9FC674E}" destId="{1EF6BEFE-5528-4F20-8194-2A3FD1FE7715}" srcOrd="0" destOrd="0" presId="urn:microsoft.com/office/officeart/2005/8/layout/equation2"/>
    <dgm:cxn modelId="{78D895B1-71AE-4BF6-AF8B-286E3C96C61A}" srcId="{0C702612-52B4-4752-A024-EA86B6245550}" destId="{A8AF9542-B9DE-48F3-8604-6DF6588C33E8}" srcOrd="2" destOrd="0" parTransId="{9CDE822D-0179-4105-B167-B11C978D8C24}" sibTransId="{3311F082-00DB-45B2-A6F0-B95CA13C989E}"/>
    <dgm:cxn modelId="{3BABBFEF-30F4-4A18-AE40-B9AB0FCFBF6E}" type="presParOf" srcId="{72A3CE48-0383-4922-9D21-331D51CDD434}" destId="{03D078FE-87A0-41E4-9EB7-ADFE913B5420}" srcOrd="0" destOrd="0" presId="urn:microsoft.com/office/officeart/2005/8/layout/equation2"/>
    <dgm:cxn modelId="{B0945EFB-9B11-4A07-B71B-03958B05301C}" type="presParOf" srcId="{03D078FE-87A0-41E4-9EB7-ADFE913B5420}" destId="{3733C091-396F-4DA3-9927-A6AB7412E6A3}" srcOrd="0" destOrd="0" presId="urn:microsoft.com/office/officeart/2005/8/layout/equation2"/>
    <dgm:cxn modelId="{7C4764EF-AC84-48E1-BC64-F5CF332D0CAE}" type="presParOf" srcId="{03D078FE-87A0-41E4-9EB7-ADFE913B5420}" destId="{CD32D97D-D0C3-4F09-9578-2A1AC1512A52}" srcOrd="1" destOrd="0" presId="urn:microsoft.com/office/officeart/2005/8/layout/equation2"/>
    <dgm:cxn modelId="{599E9562-B792-4403-B4CE-8D9B20EAF6BF}" type="presParOf" srcId="{03D078FE-87A0-41E4-9EB7-ADFE913B5420}" destId="{1BE09FE7-42FB-4B5D-887D-C531FA9DC7A0}" srcOrd="2" destOrd="0" presId="urn:microsoft.com/office/officeart/2005/8/layout/equation2"/>
    <dgm:cxn modelId="{80981784-0747-4D1C-B522-9E91581617A4}" type="presParOf" srcId="{03D078FE-87A0-41E4-9EB7-ADFE913B5420}" destId="{5A1AF63F-2F68-4036-94A3-EC037765CAE6}" srcOrd="3" destOrd="0" presId="urn:microsoft.com/office/officeart/2005/8/layout/equation2"/>
    <dgm:cxn modelId="{88C453E1-DE29-44C3-87FE-25F59506CCDB}" type="presParOf" srcId="{03D078FE-87A0-41E4-9EB7-ADFE913B5420}" destId="{578868C1-AD67-4136-9FF3-6344A8832149}" srcOrd="4" destOrd="0" presId="urn:microsoft.com/office/officeart/2005/8/layout/equation2"/>
    <dgm:cxn modelId="{2332BB80-ADEA-43A3-8DED-C55A22AD7D74}" type="presParOf" srcId="{72A3CE48-0383-4922-9D21-331D51CDD434}" destId="{1EF6BEFE-5528-4F20-8194-2A3FD1FE7715}" srcOrd="1" destOrd="0" presId="urn:microsoft.com/office/officeart/2005/8/layout/equation2"/>
    <dgm:cxn modelId="{4372B513-DA36-4008-AB5B-13801D7BC8DF}" type="presParOf" srcId="{1EF6BEFE-5528-4F20-8194-2A3FD1FE7715}" destId="{55C8C993-127A-4279-B22B-4BA5A4A06717}" srcOrd="0" destOrd="0" presId="urn:microsoft.com/office/officeart/2005/8/layout/equation2"/>
    <dgm:cxn modelId="{83A4ADEE-40FC-412D-927A-0B197942D9AE}" type="presParOf" srcId="{72A3CE48-0383-4922-9D21-331D51CDD434}" destId="{0FEC440F-80E3-4E39-922A-B058A071EC2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CF8FA1-9CFB-443A-9F40-B0E9EAB47937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6BF71C-76C3-471D-8955-BBC36FDAF665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10800 аккредитованных лиц в реестре на 1 июля 2014 года</a:t>
          </a:r>
          <a:endParaRPr lang="ru-RU" dirty="0"/>
        </a:p>
      </dgm:t>
    </dgm:pt>
    <dgm:pt modelId="{89C1B7D2-E16D-43EB-9731-1F8BE33752F2}" type="parTrans" cxnId="{08FE7561-D7D2-47C6-9ADE-DED3912DCFB9}">
      <dgm:prSet/>
      <dgm:spPr/>
      <dgm:t>
        <a:bodyPr/>
        <a:lstStyle/>
        <a:p>
          <a:endParaRPr lang="ru-RU"/>
        </a:p>
      </dgm:t>
    </dgm:pt>
    <dgm:pt modelId="{843E7C85-16AA-4077-90FC-99947A0CB614}" type="sibTrans" cxnId="{08FE7561-D7D2-47C6-9ADE-DED3912DCFB9}">
      <dgm:prSet/>
      <dgm:spPr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gm:spPr>
      <dgm:t>
        <a:bodyPr/>
        <a:lstStyle/>
        <a:p>
          <a:endParaRPr lang="ru-RU"/>
        </a:p>
      </dgm:t>
    </dgm:pt>
    <dgm:pt modelId="{3268DD22-E0DC-4CFF-AADB-745DB3A25C77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3000 организаций ушли с рынка</a:t>
          </a:r>
          <a:endParaRPr lang="ru-RU" dirty="0"/>
        </a:p>
      </dgm:t>
    </dgm:pt>
    <dgm:pt modelId="{9FB57751-3938-46DA-B4EB-203937516146}" type="parTrans" cxnId="{4DCED837-5F22-43CA-A48C-5613BB06869D}">
      <dgm:prSet/>
      <dgm:spPr/>
      <dgm:t>
        <a:bodyPr/>
        <a:lstStyle/>
        <a:p>
          <a:endParaRPr lang="ru-RU"/>
        </a:p>
      </dgm:t>
    </dgm:pt>
    <dgm:pt modelId="{2FD966BE-8C31-4FD0-B90E-E141D5DAA24F}" type="sibTrans" cxnId="{4DCED837-5F22-43CA-A48C-5613BB06869D}">
      <dgm:prSet/>
      <dgm:spPr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gm:spPr>
      <dgm:t>
        <a:bodyPr/>
        <a:lstStyle/>
        <a:p>
          <a:endParaRPr lang="ru-RU"/>
        </a:p>
      </dgm:t>
    </dgm:pt>
    <dgm:pt modelId="{330CBA13-0746-4DCA-AF87-20E72D36280F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7800 организаций в реестре Росаккредитации</a:t>
          </a:r>
          <a:endParaRPr lang="ru-RU" dirty="0"/>
        </a:p>
      </dgm:t>
    </dgm:pt>
    <dgm:pt modelId="{D26F2B3B-A108-4B86-A765-6795D1835786}" type="parTrans" cxnId="{EDC9361A-48FD-4841-83D6-171E05A64959}">
      <dgm:prSet/>
      <dgm:spPr/>
      <dgm:t>
        <a:bodyPr/>
        <a:lstStyle/>
        <a:p>
          <a:endParaRPr lang="ru-RU"/>
        </a:p>
      </dgm:t>
    </dgm:pt>
    <dgm:pt modelId="{5B47BFF5-30FC-4F8C-A7C6-216DB674E236}" type="sibTrans" cxnId="{EDC9361A-48FD-4841-83D6-171E05A64959}">
      <dgm:prSet/>
      <dgm:spPr/>
      <dgm:t>
        <a:bodyPr/>
        <a:lstStyle/>
        <a:p>
          <a:endParaRPr lang="ru-RU"/>
        </a:p>
      </dgm:t>
    </dgm:pt>
    <dgm:pt modelId="{C7A07779-AA1E-46FB-AEFD-0214B5A6721F}" type="pres">
      <dgm:prSet presAssocID="{5ACF8FA1-9CFB-443A-9F40-B0E9EAB4793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CC017-3717-42A5-B0BB-3671F1810E23}" type="pres">
      <dgm:prSet presAssocID="{5ACF8FA1-9CFB-443A-9F40-B0E9EAB47937}" presName="dummyMaxCanvas" presStyleCnt="0">
        <dgm:presLayoutVars/>
      </dgm:prSet>
      <dgm:spPr/>
    </dgm:pt>
    <dgm:pt modelId="{7565C283-80C3-4A55-9456-C4C5976FFC55}" type="pres">
      <dgm:prSet presAssocID="{5ACF8FA1-9CFB-443A-9F40-B0E9EAB47937}" presName="ThreeNodes_1" presStyleLbl="node1" presStyleIdx="0" presStyleCnt="3" custScaleX="101980" custLinFactNeighborX="457" custLinFactNeighborY="1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BD6C2-B201-49E7-8DAC-28427DDD1D39}" type="pres">
      <dgm:prSet presAssocID="{5ACF8FA1-9CFB-443A-9F40-B0E9EAB4793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F6CA1-3AC9-43DA-AE05-68FF14CE91DD}" type="pres">
      <dgm:prSet presAssocID="{5ACF8FA1-9CFB-443A-9F40-B0E9EAB47937}" presName="ThreeNodes_3" presStyleLbl="node1" presStyleIdx="2" presStyleCnt="3" custLinFactNeighborX="-76" custLinFactNeighborY="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1E30C-1546-47C9-905A-CCA8B09880D5}" type="pres">
      <dgm:prSet presAssocID="{5ACF8FA1-9CFB-443A-9F40-B0E9EAB4793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5A3C-3082-4A04-B27C-1B9F55B912ED}" type="pres">
      <dgm:prSet presAssocID="{5ACF8FA1-9CFB-443A-9F40-B0E9EAB4793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10B98-808A-4D5D-9286-40F043CEB643}" type="pres">
      <dgm:prSet presAssocID="{5ACF8FA1-9CFB-443A-9F40-B0E9EAB4793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62566-4407-448A-85D6-8D47C641241F}" type="pres">
      <dgm:prSet presAssocID="{5ACF8FA1-9CFB-443A-9F40-B0E9EAB4793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116A9-FB14-4EF5-A074-91C992D16EF4}" type="pres">
      <dgm:prSet presAssocID="{5ACF8FA1-9CFB-443A-9F40-B0E9EAB4793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1B96BE-4C10-4459-9915-1A9CA857298C}" type="presOf" srcId="{2FD966BE-8C31-4FD0-B90E-E141D5DAA24F}" destId="{F7D75A3C-3082-4A04-B27C-1B9F55B912ED}" srcOrd="0" destOrd="0" presId="urn:microsoft.com/office/officeart/2005/8/layout/vProcess5"/>
    <dgm:cxn modelId="{50F84098-BC55-4389-910F-44F2832769D8}" type="presOf" srcId="{506BF71C-76C3-471D-8955-BBC36FDAF665}" destId="{56B10B98-808A-4D5D-9286-40F043CEB643}" srcOrd="1" destOrd="0" presId="urn:microsoft.com/office/officeart/2005/8/layout/vProcess5"/>
    <dgm:cxn modelId="{40DC65C9-F248-4736-BFCE-0C69266F46FD}" type="presOf" srcId="{330CBA13-0746-4DCA-AF87-20E72D36280F}" destId="{0FD116A9-FB14-4EF5-A074-91C992D16EF4}" srcOrd="1" destOrd="0" presId="urn:microsoft.com/office/officeart/2005/8/layout/vProcess5"/>
    <dgm:cxn modelId="{EDC9361A-48FD-4841-83D6-171E05A64959}" srcId="{5ACF8FA1-9CFB-443A-9F40-B0E9EAB47937}" destId="{330CBA13-0746-4DCA-AF87-20E72D36280F}" srcOrd="2" destOrd="0" parTransId="{D26F2B3B-A108-4B86-A765-6795D1835786}" sibTransId="{5B47BFF5-30FC-4F8C-A7C6-216DB674E236}"/>
    <dgm:cxn modelId="{4DCED837-5F22-43CA-A48C-5613BB06869D}" srcId="{5ACF8FA1-9CFB-443A-9F40-B0E9EAB47937}" destId="{3268DD22-E0DC-4CFF-AADB-745DB3A25C77}" srcOrd="1" destOrd="0" parTransId="{9FB57751-3938-46DA-B4EB-203937516146}" sibTransId="{2FD966BE-8C31-4FD0-B90E-E141D5DAA24F}"/>
    <dgm:cxn modelId="{58B98A94-798C-4982-A05F-917C174E1936}" type="presOf" srcId="{3268DD22-E0DC-4CFF-AADB-745DB3A25C77}" destId="{0F1BD6C2-B201-49E7-8DAC-28427DDD1D39}" srcOrd="0" destOrd="0" presId="urn:microsoft.com/office/officeart/2005/8/layout/vProcess5"/>
    <dgm:cxn modelId="{D2E96338-D7A2-4CFE-B5B9-E62E5D829EE1}" type="presOf" srcId="{5ACF8FA1-9CFB-443A-9F40-B0E9EAB47937}" destId="{C7A07779-AA1E-46FB-AEFD-0214B5A6721F}" srcOrd="0" destOrd="0" presId="urn:microsoft.com/office/officeart/2005/8/layout/vProcess5"/>
    <dgm:cxn modelId="{A0C9B9C8-1C40-45D2-9156-9ADB9B7EE11F}" type="presOf" srcId="{506BF71C-76C3-471D-8955-BBC36FDAF665}" destId="{7565C283-80C3-4A55-9456-C4C5976FFC55}" srcOrd="0" destOrd="0" presId="urn:microsoft.com/office/officeart/2005/8/layout/vProcess5"/>
    <dgm:cxn modelId="{08FE7561-D7D2-47C6-9ADE-DED3912DCFB9}" srcId="{5ACF8FA1-9CFB-443A-9F40-B0E9EAB47937}" destId="{506BF71C-76C3-471D-8955-BBC36FDAF665}" srcOrd="0" destOrd="0" parTransId="{89C1B7D2-E16D-43EB-9731-1F8BE33752F2}" sibTransId="{843E7C85-16AA-4077-90FC-99947A0CB614}"/>
    <dgm:cxn modelId="{85E3946E-EECE-4CB7-8001-EB77FD9BD5C7}" type="presOf" srcId="{843E7C85-16AA-4077-90FC-99947A0CB614}" destId="{7081E30C-1546-47C9-905A-CCA8B09880D5}" srcOrd="0" destOrd="0" presId="urn:microsoft.com/office/officeart/2005/8/layout/vProcess5"/>
    <dgm:cxn modelId="{24875661-BA76-473C-92D1-4A7B64BEDB2D}" type="presOf" srcId="{330CBA13-0746-4DCA-AF87-20E72D36280F}" destId="{4D9F6CA1-3AC9-43DA-AE05-68FF14CE91DD}" srcOrd="0" destOrd="0" presId="urn:microsoft.com/office/officeart/2005/8/layout/vProcess5"/>
    <dgm:cxn modelId="{84E8CB15-1CE1-41A7-9CCA-6DC7C785ECCE}" type="presOf" srcId="{3268DD22-E0DC-4CFF-AADB-745DB3A25C77}" destId="{C3562566-4407-448A-85D6-8D47C641241F}" srcOrd="1" destOrd="0" presId="urn:microsoft.com/office/officeart/2005/8/layout/vProcess5"/>
    <dgm:cxn modelId="{C1209A8F-B384-4867-BA40-AA16FD201D16}" type="presParOf" srcId="{C7A07779-AA1E-46FB-AEFD-0214B5A6721F}" destId="{7E1CC017-3717-42A5-B0BB-3671F1810E23}" srcOrd="0" destOrd="0" presId="urn:microsoft.com/office/officeart/2005/8/layout/vProcess5"/>
    <dgm:cxn modelId="{1412E881-1A71-4845-A460-7D86B60C7B17}" type="presParOf" srcId="{C7A07779-AA1E-46FB-AEFD-0214B5A6721F}" destId="{7565C283-80C3-4A55-9456-C4C5976FFC55}" srcOrd="1" destOrd="0" presId="urn:microsoft.com/office/officeart/2005/8/layout/vProcess5"/>
    <dgm:cxn modelId="{459966EE-02A7-4EFD-8C17-80C2ACFA0BAA}" type="presParOf" srcId="{C7A07779-AA1E-46FB-AEFD-0214B5A6721F}" destId="{0F1BD6C2-B201-49E7-8DAC-28427DDD1D39}" srcOrd="2" destOrd="0" presId="urn:microsoft.com/office/officeart/2005/8/layout/vProcess5"/>
    <dgm:cxn modelId="{C6456CED-DE65-43CB-9186-710ACF179422}" type="presParOf" srcId="{C7A07779-AA1E-46FB-AEFD-0214B5A6721F}" destId="{4D9F6CA1-3AC9-43DA-AE05-68FF14CE91DD}" srcOrd="3" destOrd="0" presId="urn:microsoft.com/office/officeart/2005/8/layout/vProcess5"/>
    <dgm:cxn modelId="{A7E7F2B7-03D0-4078-86DC-DB2AA59A2145}" type="presParOf" srcId="{C7A07779-AA1E-46FB-AEFD-0214B5A6721F}" destId="{7081E30C-1546-47C9-905A-CCA8B09880D5}" srcOrd="4" destOrd="0" presId="urn:microsoft.com/office/officeart/2005/8/layout/vProcess5"/>
    <dgm:cxn modelId="{138CA26C-2C65-4F61-8A76-310E9F7ECE3D}" type="presParOf" srcId="{C7A07779-AA1E-46FB-AEFD-0214B5A6721F}" destId="{F7D75A3C-3082-4A04-B27C-1B9F55B912ED}" srcOrd="5" destOrd="0" presId="urn:microsoft.com/office/officeart/2005/8/layout/vProcess5"/>
    <dgm:cxn modelId="{D2B63C29-B2BF-4B53-99E4-84C60EEBC62A}" type="presParOf" srcId="{C7A07779-AA1E-46FB-AEFD-0214B5A6721F}" destId="{56B10B98-808A-4D5D-9286-40F043CEB643}" srcOrd="6" destOrd="0" presId="urn:microsoft.com/office/officeart/2005/8/layout/vProcess5"/>
    <dgm:cxn modelId="{D67D787A-15AD-4281-ADBB-CA04299C2734}" type="presParOf" srcId="{C7A07779-AA1E-46FB-AEFD-0214B5A6721F}" destId="{C3562566-4407-448A-85D6-8D47C641241F}" srcOrd="7" destOrd="0" presId="urn:microsoft.com/office/officeart/2005/8/layout/vProcess5"/>
    <dgm:cxn modelId="{51C78EF7-6562-490B-9648-8DD1121EC8A5}" type="presParOf" srcId="{C7A07779-AA1E-46FB-AEFD-0214B5A6721F}" destId="{0FD116A9-FB14-4EF5-A074-91C992D16EF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E849E7-B2E6-48FA-B520-FCAE3BE3A1B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9FBA08-2CE7-4643-89F9-6EFE05CE82B2}">
      <dgm:prSet phldrT="[Текст]"/>
      <dgm:spPr/>
      <dgm:t>
        <a:bodyPr/>
        <a:lstStyle/>
        <a:p>
          <a:r>
            <a:rPr lang="ru-RU" dirty="0" smtClean="0"/>
            <a:t>ВЗАИМНОЕ ПРИЗНАНИЕ</a:t>
          </a:r>
          <a:endParaRPr lang="ru-RU" dirty="0"/>
        </a:p>
      </dgm:t>
    </dgm:pt>
    <dgm:pt modelId="{F64639F4-0E09-4334-856D-6B168E5A9C56}" type="parTrans" cxnId="{F0D59EDC-1D92-4622-9D31-9B04BAF1C59E}">
      <dgm:prSet/>
      <dgm:spPr/>
      <dgm:t>
        <a:bodyPr/>
        <a:lstStyle/>
        <a:p>
          <a:endParaRPr lang="ru-RU"/>
        </a:p>
      </dgm:t>
    </dgm:pt>
    <dgm:pt modelId="{12115A03-1578-4D29-AD18-BAE7C69201AA}" type="sibTrans" cxnId="{F0D59EDC-1D92-4622-9D31-9B04BAF1C59E}">
      <dgm:prSet/>
      <dgm:spPr/>
      <dgm:t>
        <a:bodyPr/>
        <a:lstStyle/>
        <a:p>
          <a:endParaRPr lang="ru-RU"/>
        </a:p>
      </dgm:t>
    </dgm:pt>
    <dgm:pt modelId="{79165A8B-981A-43AB-BF93-4ED88FC2C701}">
      <dgm:prSet phldrT="[Текст]"/>
      <dgm:spPr/>
      <dgm:t>
        <a:bodyPr/>
        <a:lstStyle/>
        <a:p>
          <a:r>
            <a:rPr lang="ru-RU" dirty="0" smtClean="0"/>
            <a:t>Присоединение к</a:t>
          </a:r>
          <a:r>
            <a:rPr lang="en-US" dirty="0" smtClean="0"/>
            <a:t> ILAC: </a:t>
          </a:r>
          <a:r>
            <a:rPr lang="ru-RU" dirty="0" smtClean="0"/>
            <a:t>получено ассоциированное членство, получение полного членства осуществляется через </a:t>
          </a:r>
          <a:r>
            <a:rPr lang="en-US" dirty="0" smtClean="0"/>
            <a:t>APLAC, </a:t>
          </a:r>
          <a:r>
            <a:rPr lang="ru-RU" dirty="0" smtClean="0"/>
            <a:t>в 2016 году будет проведена оценка российской системы  </a:t>
          </a:r>
          <a:endParaRPr lang="ru-RU" dirty="0"/>
        </a:p>
      </dgm:t>
    </dgm:pt>
    <dgm:pt modelId="{EB25CB25-3078-48B4-8ABF-B19EB46F7210}" type="parTrans" cxnId="{E31DC507-398C-4A3D-9207-5930C21BA3B2}">
      <dgm:prSet/>
      <dgm:spPr/>
      <dgm:t>
        <a:bodyPr/>
        <a:lstStyle/>
        <a:p>
          <a:endParaRPr lang="ru-RU"/>
        </a:p>
      </dgm:t>
    </dgm:pt>
    <dgm:pt modelId="{502C61B9-B2B8-47B3-9347-DA9D5AD25868}" type="sibTrans" cxnId="{E31DC507-398C-4A3D-9207-5930C21BA3B2}">
      <dgm:prSet/>
      <dgm:spPr/>
      <dgm:t>
        <a:bodyPr/>
        <a:lstStyle/>
        <a:p>
          <a:endParaRPr lang="ru-RU"/>
        </a:p>
      </dgm:t>
    </dgm:pt>
    <dgm:pt modelId="{C857444C-54F9-4E4B-AE65-B0743043FFFA}">
      <dgm:prSet phldrT="[Текст]"/>
      <dgm:spPr/>
      <dgm:t>
        <a:bodyPr/>
        <a:lstStyle/>
        <a:p>
          <a:r>
            <a:rPr lang="ru-RU" dirty="0" smtClean="0"/>
            <a:t>Присоединения к </a:t>
          </a:r>
          <a:r>
            <a:rPr lang="en-US" dirty="0" smtClean="0"/>
            <a:t>IAF: </a:t>
          </a:r>
          <a:r>
            <a:rPr lang="ru-RU" dirty="0" smtClean="0"/>
            <a:t>завершена подготовка к получению членства, ведется работа по признанию в части сертификатов систем менеджмента</a:t>
          </a:r>
          <a:endParaRPr lang="ru-RU" dirty="0"/>
        </a:p>
      </dgm:t>
    </dgm:pt>
    <dgm:pt modelId="{A2301D1E-299F-48D6-9A4A-7EB7F938A80F}" type="parTrans" cxnId="{056E3BDB-9394-4A36-99BB-8FB29E990735}">
      <dgm:prSet/>
      <dgm:spPr/>
      <dgm:t>
        <a:bodyPr/>
        <a:lstStyle/>
        <a:p>
          <a:endParaRPr lang="ru-RU"/>
        </a:p>
      </dgm:t>
    </dgm:pt>
    <dgm:pt modelId="{3C79C868-EDC4-4339-AF49-378784B0AE45}" type="sibTrans" cxnId="{056E3BDB-9394-4A36-99BB-8FB29E990735}">
      <dgm:prSet/>
      <dgm:spPr/>
      <dgm:t>
        <a:bodyPr/>
        <a:lstStyle/>
        <a:p>
          <a:endParaRPr lang="ru-RU"/>
        </a:p>
      </dgm:t>
    </dgm:pt>
    <dgm:pt modelId="{C89835A4-7DA2-4EC4-AA92-17B9730AE47F}">
      <dgm:prSet phldrT="[Текст]"/>
      <dgm:spPr/>
      <dgm:t>
        <a:bodyPr/>
        <a:lstStyle/>
        <a:p>
          <a:r>
            <a:rPr lang="ru-RU" dirty="0" smtClean="0"/>
            <a:t>Работа в рамках ЕАЭС: не урегулированы процедуры взаимных оценок, но закреплено взаимное признание</a:t>
          </a:r>
          <a:endParaRPr lang="ru-RU" dirty="0"/>
        </a:p>
      </dgm:t>
    </dgm:pt>
    <dgm:pt modelId="{70CBD8B4-B755-40DB-8423-F6F9432EC48A}" type="parTrans" cxnId="{8DDCF05F-66F6-4479-98D0-55AF930B8541}">
      <dgm:prSet/>
      <dgm:spPr/>
      <dgm:t>
        <a:bodyPr/>
        <a:lstStyle/>
        <a:p>
          <a:endParaRPr lang="ru-RU"/>
        </a:p>
      </dgm:t>
    </dgm:pt>
    <dgm:pt modelId="{D29FEB12-258D-4793-BC55-ACE55F9D6A8D}" type="sibTrans" cxnId="{8DDCF05F-66F6-4479-98D0-55AF930B8541}">
      <dgm:prSet/>
      <dgm:spPr/>
      <dgm:t>
        <a:bodyPr/>
        <a:lstStyle/>
        <a:p>
          <a:endParaRPr lang="ru-RU"/>
        </a:p>
      </dgm:t>
    </dgm:pt>
    <dgm:pt modelId="{E3770455-6F75-431F-BA60-C83675E5145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Создание региональной ассоциации органов по аккредитации: инициативы в рамках СНГ и ЕАЭС</a:t>
          </a:r>
          <a:endParaRPr lang="ru-RU" dirty="0"/>
        </a:p>
      </dgm:t>
    </dgm:pt>
    <dgm:pt modelId="{490B95C0-FA7A-4D42-B8FA-973D031C5EB4}" type="parTrans" cxnId="{0453985C-42ED-42E4-A883-5AFFF3B9190D}">
      <dgm:prSet/>
      <dgm:spPr/>
      <dgm:t>
        <a:bodyPr/>
        <a:lstStyle/>
        <a:p>
          <a:endParaRPr lang="ru-RU"/>
        </a:p>
      </dgm:t>
    </dgm:pt>
    <dgm:pt modelId="{5562CC37-30DC-478F-A5B0-2FFCB9F5F63F}" type="sibTrans" cxnId="{0453985C-42ED-42E4-A883-5AFFF3B9190D}">
      <dgm:prSet/>
      <dgm:spPr/>
      <dgm:t>
        <a:bodyPr/>
        <a:lstStyle/>
        <a:p>
          <a:endParaRPr lang="ru-RU"/>
        </a:p>
      </dgm:t>
    </dgm:pt>
    <dgm:pt modelId="{09B26668-4046-43B7-ABB7-0A63D167842B}" type="pres">
      <dgm:prSet presAssocID="{2CE849E7-B2E6-48FA-B520-FCAE3BE3A1B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3AD8D0-6E2C-4F42-A48E-1D04219DEF3E}" type="pres">
      <dgm:prSet presAssocID="{2CE849E7-B2E6-48FA-B520-FCAE3BE3A1B4}" presName="matrix" presStyleCnt="0"/>
      <dgm:spPr/>
    </dgm:pt>
    <dgm:pt modelId="{7D70163E-1C6C-44D6-ABA1-D5F34FB95772}" type="pres">
      <dgm:prSet presAssocID="{2CE849E7-B2E6-48FA-B520-FCAE3BE3A1B4}" presName="tile1" presStyleLbl="node1" presStyleIdx="0" presStyleCnt="4"/>
      <dgm:spPr/>
      <dgm:t>
        <a:bodyPr/>
        <a:lstStyle/>
        <a:p>
          <a:endParaRPr lang="ru-RU"/>
        </a:p>
      </dgm:t>
    </dgm:pt>
    <dgm:pt modelId="{34F1B999-AF3B-4A9E-BE89-30E9282E5C71}" type="pres">
      <dgm:prSet presAssocID="{2CE849E7-B2E6-48FA-B520-FCAE3BE3A1B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D6938-2A72-48D5-9504-A53A6BE60D32}" type="pres">
      <dgm:prSet presAssocID="{2CE849E7-B2E6-48FA-B520-FCAE3BE3A1B4}" presName="tile2" presStyleLbl="node1" presStyleIdx="1" presStyleCnt="4"/>
      <dgm:spPr/>
      <dgm:t>
        <a:bodyPr/>
        <a:lstStyle/>
        <a:p>
          <a:endParaRPr lang="ru-RU"/>
        </a:p>
      </dgm:t>
    </dgm:pt>
    <dgm:pt modelId="{23EE21DD-D39D-4D8F-83CC-1DC7EE78E034}" type="pres">
      <dgm:prSet presAssocID="{2CE849E7-B2E6-48FA-B520-FCAE3BE3A1B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F31EF-9EE2-44AF-8245-47FCDE1A81F7}" type="pres">
      <dgm:prSet presAssocID="{2CE849E7-B2E6-48FA-B520-FCAE3BE3A1B4}" presName="tile3" presStyleLbl="node1" presStyleIdx="2" presStyleCnt="4"/>
      <dgm:spPr/>
      <dgm:t>
        <a:bodyPr/>
        <a:lstStyle/>
        <a:p>
          <a:endParaRPr lang="ru-RU"/>
        </a:p>
      </dgm:t>
    </dgm:pt>
    <dgm:pt modelId="{BB36C8B4-6165-4CA0-8B2B-8356D2F0E888}" type="pres">
      <dgm:prSet presAssocID="{2CE849E7-B2E6-48FA-B520-FCAE3BE3A1B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2DEE5-B900-4949-80FC-6F9C305C793B}" type="pres">
      <dgm:prSet presAssocID="{2CE849E7-B2E6-48FA-B520-FCAE3BE3A1B4}" presName="tile4" presStyleLbl="node1" presStyleIdx="3" presStyleCnt="4"/>
      <dgm:spPr/>
      <dgm:t>
        <a:bodyPr/>
        <a:lstStyle/>
        <a:p>
          <a:endParaRPr lang="ru-RU"/>
        </a:p>
      </dgm:t>
    </dgm:pt>
    <dgm:pt modelId="{3116DE64-34A4-41FF-A2D4-819FD0B0D5C6}" type="pres">
      <dgm:prSet presAssocID="{2CE849E7-B2E6-48FA-B520-FCAE3BE3A1B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A8650-829D-4E05-9BF7-3F42DFF68433}" type="pres">
      <dgm:prSet presAssocID="{2CE849E7-B2E6-48FA-B520-FCAE3BE3A1B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453985C-42ED-42E4-A883-5AFFF3B9190D}" srcId="{449FBA08-2CE7-4643-89F9-6EFE05CE82B2}" destId="{E3770455-6F75-431F-BA60-C83675E5145E}" srcOrd="3" destOrd="0" parTransId="{490B95C0-FA7A-4D42-B8FA-973D031C5EB4}" sibTransId="{5562CC37-30DC-478F-A5B0-2FFCB9F5F63F}"/>
    <dgm:cxn modelId="{53A2C7F6-627D-4B9F-B888-10CCD967E7EA}" type="presOf" srcId="{79165A8B-981A-43AB-BF93-4ED88FC2C701}" destId="{34F1B999-AF3B-4A9E-BE89-30E9282E5C71}" srcOrd="1" destOrd="0" presId="urn:microsoft.com/office/officeart/2005/8/layout/matrix1"/>
    <dgm:cxn modelId="{5D1971BA-61E8-4D2F-A01E-B6D99CBA397C}" type="presOf" srcId="{79165A8B-981A-43AB-BF93-4ED88FC2C701}" destId="{7D70163E-1C6C-44D6-ABA1-D5F34FB95772}" srcOrd="0" destOrd="0" presId="urn:microsoft.com/office/officeart/2005/8/layout/matrix1"/>
    <dgm:cxn modelId="{315685EE-F2E1-45DA-BDAB-CF6B92BA86E8}" type="presOf" srcId="{C857444C-54F9-4E4B-AE65-B0743043FFFA}" destId="{978D6938-2A72-48D5-9504-A53A6BE60D32}" srcOrd="0" destOrd="0" presId="urn:microsoft.com/office/officeart/2005/8/layout/matrix1"/>
    <dgm:cxn modelId="{1DCD4E60-8006-4FFF-A180-88788883F2F9}" type="presOf" srcId="{C89835A4-7DA2-4EC4-AA92-17B9730AE47F}" destId="{45DF31EF-9EE2-44AF-8245-47FCDE1A81F7}" srcOrd="0" destOrd="0" presId="urn:microsoft.com/office/officeart/2005/8/layout/matrix1"/>
    <dgm:cxn modelId="{8DDCF05F-66F6-4479-98D0-55AF930B8541}" srcId="{449FBA08-2CE7-4643-89F9-6EFE05CE82B2}" destId="{C89835A4-7DA2-4EC4-AA92-17B9730AE47F}" srcOrd="2" destOrd="0" parTransId="{70CBD8B4-B755-40DB-8423-F6F9432EC48A}" sibTransId="{D29FEB12-258D-4793-BC55-ACE55F9D6A8D}"/>
    <dgm:cxn modelId="{F01FC50E-6A58-4F8F-95FD-FCBA814A1A7E}" type="presOf" srcId="{C89835A4-7DA2-4EC4-AA92-17B9730AE47F}" destId="{BB36C8B4-6165-4CA0-8B2B-8356D2F0E888}" srcOrd="1" destOrd="0" presId="urn:microsoft.com/office/officeart/2005/8/layout/matrix1"/>
    <dgm:cxn modelId="{E31DC507-398C-4A3D-9207-5930C21BA3B2}" srcId="{449FBA08-2CE7-4643-89F9-6EFE05CE82B2}" destId="{79165A8B-981A-43AB-BF93-4ED88FC2C701}" srcOrd="0" destOrd="0" parTransId="{EB25CB25-3078-48B4-8ABF-B19EB46F7210}" sibTransId="{502C61B9-B2B8-47B3-9347-DA9D5AD25868}"/>
    <dgm:cxn modelId="{2768A9A9-6E92-4865-9E96-17D3C0F9097A}" type="presOf" srcId="{2CE849E7-B2E6-48FA-B520-FCAE3BE3A1B4}" destId="{09B26668-4046-43B7-ABB7-0A63D167842B}" srcOrd="0" destOrd="0" presId="urn:microsoft.com/office/officeart/2005/8/layout/matrix1"/>
    <dgm:cxn modelId="{BC4D14B7-DF6E-46FC-A6F3-3CFBD6F8F982}" type="presOf" srcId="{C857444C-54F9-4E4B-AE65-B0743043FFFA}" destId="{23EE21DD-D39D-4D8F-83CC-1DC7EE78E034}" srcOrd="1" destOrd="0" presId="urn:microsoft.com/office/officeart/2005/8/layout/matrix1"/>
    <dgm:cxn modelId="{056E3BDB-9394-4A36-99BB-8FB29E990735}" srcId="{449FBA08-2CE7-4643-89F9-6EFE05CE82B2}" destId="{C857444C-54F9-4E4B-AE65-B0743043FFFA}" srcOrd="1" destOrd="0" parTransId="{A2301D1E-299F-48D6-9A4A-7EB7F938A80F}" sibTransId="{3C79C868-EDC4-4339-AF49-378784B0AE45}"/>
    <dgm:cxn modelId="{C1A9F6E5-9ED6-43BD-A5BE-D5B626A59AD9}" type="presOf" srcId="{E3770455-6F75-431F-BA60-C83675E5145E}" destId="{5832DEE5-B900-4949-80FC-6F9C305C793B}" srcOrd="0" destOrd="0" presId="urn:microsoft.com/office/officeart/2005/8/layout/matrix1"/>
    <dgm:cxn modelId="{9D193D6D-A3B3-4641-BD3E-89314A89A521}" type="presOf" srcId="{E3770455-6F75-431F-BA60-C83675E5145E}" destId="{3116DE64-34A4-41FF-A2D4-819FD0B0D5C6}" srcOrd="1" destOrd="0" presId="urn:microsoft.com/office/officeart/2005/8/layout/matrix1"/>
    <dgm:cxn modelId="{F8842311-2A58-420E-9164-0F39E7A4F265}" type="presOf" srcId="{449FBA08-2CE7-4643-89F9-6EFE05CE82B2}" destId="{F49A8650-829D-4E05-9BF7-3F42DFF68433}" srcOrd="0" destOrd="0" presId="urn:microsoft.com/office/officeart/2005/8/layout/matrix1"/>
    <dgm:cxn modelId="{F0D59EDC-1D92-4622-9D31-9B04BAF1C59E}" srcId="{2CE849E7-B2E6-48FA-B520-FCAE3BE3A1B4}" destId="{449FBA08-2CE7-4643-89F9-6EFE05CE82B2}" srcOrd="0" destOrd="0" parTransId="{F64639F4-0E09-4334-856D-6B168E5A9C56}" sibTransId="{12115A03-1578-4D29-AD18-BAE7C69201AA}"/>
    <dgm:cxn modelId="{A4501921-E461-4C0A-8878-A293664AD0E4}" type="presParOf" srcId="{09B26668-4046-43B7-ABB7-0A63D167842B}" destId="{753AD8D0-6E2C-4F42-A48E-1D04219DEF3E}" srcOrd="0" destOrd="0" presId="urn:microsoft.com/office/officeart/2005/8/layout/matrix1"/>
    <dgm:cxn modelId="{180DFC06-AFEE-458C-966C-C27F5B211214}" type="presParOf" srcId="{753AD8D0-6E2C-4F42-A48E-1D04219DEF3E}" destId="{7D70163E-1C6C-44D6-ABA1-D5F34FB95772}" srcOrd="0" destOrd="0" presId="urn:microsoft.com/office/officeart/2005/8/layout/matrix1"/>
    <dgm:cxn modelId="{F9AD3216-C804-4990-AE9C-85F77F94905A}" type="presParOf" srcId="{753AD8D0-6E2C-4F42-A48E-1D04219DEF3E}" destId="{34F1B999-AF3B-4A9E-BE89-30E9282E5C71}" srcOrd="1" destOrd="0" presId="urn:microsoft.com/office/officeart/2005/8/layout/matrix1"/>
    <dgm:cxn modelId="{361EC3D6-6994-4000-A55C-C5B8ECFC84F3}" type="presParOf" srcId="{753AD8D0-6E2C-4F42-A48E-1D04219DEF3E}" destId="{978D6938-2A72-48D5-9504-A53A6BE60D32}" srcOrd="2" destOrd="0" presId="urn:microsoft.com/office/officeart/2005/8/layout/matrix1"/>
    <dgm:cxn modelId="{C70033CB-0B73-43BD-B64D-B99B3203DB09}" type="presParOf" srcId="{753AD8D0-6E2C-4F42-A48E-1D04219DEF3E}" destId="{23EE21DD-D39D-4D8F-83CC-1DC7EE78E034}" srcOrd="3" destOrd="0" presId="urn:microsoft.com/office/officeart/2005/8/layout/matrix1"/>
    <dgm:cxn modelId="{5BBBB229-0618-494F-AB73-9CA23AA07D4F}" type="presParOf" srcId="{753AD8D0-6E2C-4F42-A48E-1D04219DEF3E}" destId="{45DF31EF-9EE2-44AF-8245-47FCDE1A81F7}" srcOrd="4" destOrd="0" presId="urn:microsoft.com/office/officeart/2005/8/layout/matrix1"/>
    <dgm:cxn modelId="{E1B5A461-21A6-4851-B1BE-948A1910DE29}" type="presParOf" srcId="{753AD8D0-6E2C-4F42-A48E-1D04219DEF3E}" destId="{BB36C8B4-6165-4CA0-8B2B-8356D2F0E888}" srcOrd="5" destOrd="0" presId="urn:microsoft.com/office/officeart/2005/8/layout/matrix1"/>
    <dgm:cxn modelId="{379F95B7-D16C-4CEB-BADC-B32443F1E42F}" type="presParOf" srcId="{753AD8D0-6E2C-4F42-A48E-1D04219DEF3E}" destId="{5832DEE5-B900-4949-80FC-6F9C305C793B}" srcOrd="6" destOrd="0" presId="urn:microsoft.com/office/officeart/2005/8/layout/matrix1"/>
    <dgm:cxn modelId="{8651D945-D66C-4D10-8494-69FCAD30A222}" type="presParOf" srcId="{753AD8D0-6E2C-4F42-A48E-1D04219DEF3E}" destId="{3116DE64-34A4-41FF-A2D4-819FD0B0D5C6}" srcOrd="7" destOrd="0" presId="urn:microsoft.com/office/officeart/2005/8/layout/matrix1"/>
    <dgm:cxn modelId="{2A28B75A-ED04-4EFC-B61D-813537ACAF24}" type="presParOf" srcId="{09B26668-4046-43B7-ABB7-0A63D167842B}" destId="{F49A8650-829D-4E05-9BF7-3F42DFF6843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9465CD-779D-4975-BC2C-2CB7C9802658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</dgm:pt>
    <dgm:pt modelId="{D5D7C598-27CF-449B-A701-F6ED629413DD}">
      <dgm:prSet phldrT="[Текст]" custT="1"/>
      <dgm:spPr/>
      <dgm:t>
        <a:bodyPr/>
        <a:lstStyle/>
        <a:p>
          <a:r>
            <a:rPr lang="ru-RU" sz="1600" b="1" dirty="0" smtClean="0"/>
            <a:t>Создание единой национальной системы аккредитации</a:t>
          </a:r>
          <a:endParaRPr lang="ru-RU" sz="1600" b="1" dirty="0"/>
        </a:p>
      </dgm:t>
    </dgm:pt>
    <dgm:pt modelId="{5B9B38D6-5301-4081-AEFD-A3F535059F27}" type="parTrans" cxnId="{8EB4E33A-9CB4-4473-80B4-4AAB67C69EBB}">
      <dgm:prSet/>
      <dgm:spPr/>
      <dgm:t>
        <a:bodyPr/>
        <a:lstStyle/>
        <a:p>
          <a:endParaRPr lang="ru-RU"/>
        </a:p>
      </dgm:t>
    </dgm:pt>
    <dgm:pt modelId="{A4954110-9915-457A-B0CA-7E9E5DFF2B7A}" type="sibTrans" cxnId="{8EB4E33A-9CB4-4473-80B4-4AAB67C69EBB}">
      <dgm:prSet/>
      <dgm:spPr/>
      <dgm:t>
        <a:bodyPr/>
        <a:lstStyle/>
        <a:p>
          <a:endParaRPr lang="ru-RU"/>
        </a:p>
      </dgm:t>
    </dgm:pt>
    <dgm:pt modelId="{85152276-EEDB-44BE-9458-442FEC7BD142}">
      <dgm:prSet phldrT="[Текст]" custT="1"/>
      <dgm:spPr/>
      <dgm:t>
        <a:bodyPr/>
        <a:lstStyle/>
        <a:p>
          <a:r>
            <a:rPr lang="ru-RU" sz="1600" b="1" dirty="0" smtClean="0"/>
            <a:t>Международное признание национальной системы аккредитации</a:t>
          </a:r>
          <a:endParaRPr lang="ru-RU" sz="1600" b="1" dirty="0"/>
        </a:p>
      </dgm:t>
    </dgm:pt>
    <dgm:pt modelId="{580A0F34-6C9C-4E01-BA01-784FB3D13251}" type="parTrans" cxnId="{91CE5D17-76F9-47E6-A0E3-1ADFC3F037B0}">
      <dgm:prSet/>
      <dgm:spPr/>
      <dgm:t>
        <a:bodyPr/>
        <a:lstStyle/>
        <a:p>
          <a:endParaRPr lang="ru-RU"/>
        </a:p>
      </dgm:t>
    </dgm:pt>
    <dgm:pt modelId="{C3532CCE-AFD7-4E74-8216-885FCCC107B6}" type="sibTrans" cxnId="{91CE5D17-76F9-47E6-A0E3-1ADFC3F037B0}">
      <dgm:prSet/>
      <dgm:spPr/>
      <dgm:t>
        <a:bodyPr/>
        <a:lstStyle/>
        <a:p>
          <a:endParaRPr lang="ru-RU"/>
        </a:p>
      </dgm:t>
    </dgm:pt>
    <dgm:pt modelId="{8A54B799-EE2F-4C4F-8023-24A797C36455}">
      <dgm:prSet phldrT="[Текст]" custT="1"/>
      <dgm:spPr/>
      <dgm:t>
        <a:bodyPr/>
        <a:lstStyle/>
        <a:p>
          <a:r>
            <a:rPr lang="ru-RU" sz="1600" b="1" dirty="0" smtClean="0"/>
            <a:t>Концепция дальнейшего развития системы аккредитации</a:t>
          </a:r>
          <a:endParaRPr lang="ru-RU" sz="1600" b="1" dirty="0"/>
        </a:p>
      </dgm:t>
    </dgm:pt>
    <dgm:pt modelId="{280D5E03-0EF6-4E15-9633-E8C68CAF9531}" type="parTrans" cxnId="{003F6C86-F300-4DE8-881E-F29178C474C6}">
      <dgm:prSet/>
      <dgm:spPr/>
      <dgm:t>
        <a:bodyPr/>
        <a:lstStyle/>
        <a:p>
          <a:endParaRPr lang="ru-RU"/>
        </a:p>
      </dgm:t>
    </dgm:pt>
    <dgm:pt modelId="{B6A29432-EFD7-4F0E-8FC7-8F105183FFD6}" type="sibTrans" cxnId="{003F6C86-F300-4DE8-881E-F29178C474C6}">
      <dgm:prSet/>
      <dgm:spPr/>
      <dgm:t>
        <a:bodyPr/>
        <a:lstStyle/>
        <a:p>
          <a:endParaRPr lang="ru-RU"/>
        </a:p>
      </dgm:t>
    </dgm:pt>
    <dgm:pt modelId="{F222A6DF-C656-4507-88B7-A78504DF6FE8}" type="pres">
      <dgm:prSet presAssocID="{E09465CD-779D-4975-BC2C-2CB7C9802658}" presName="arrowDiagram" presStyleCnt="0">
        <dgm:presLayoutVars>
          <dgm:chMax val="5"/>
          <dgm:dir/>
          <dgm:resizeHandles val="exact"/>
        </dgm:presLayoutVars>
      </dgm:prSet>
      <dgm:spPr/>
    </dgm:pt>
    <dgm:pt modelId="{6E4E4BA9-12A3-4EEE-A878-1FB812A1ADD0}" type="pres">
      <dgm:prSet presAssocID="{E09465CD-779D-4975-BC2C-2CB7C9802658}" presName="arrow" presStyleLbl="bgShp" presStyleIdx="0" presStyleCnt="1" custScaleY="106667" custLinFactNeighborY="-2778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>
          <a:bevelT w="63500" h="25400" prst="coolSlant"/>
        </a:sp3d>
      </dgm:spPr>
    </dgm:pt>
    <dgm:pt modelId="{3E6FFD47-A851-40E2-B3C3-95EBC8694163}" type="pres">
      <dgm:prSet presAssocID="{E09465CD-779D-4975-BC2C-2CB7C9802658}" presName="arrowDiagram3" presStyleCnt="0"/>
      <dgm:spPr/>
    </dgm:pt>
    <dgm:pt modelId="{65A9587D-2102-4E7B-99E6-6AC209ACF159}" type="pres">
      <dgm:prSet presAssocID="{D5D7C598-27CF-449B-A701-F6ED629413DD}" presName="bullet3a" presStyleLbl="node1" presStyleIdx="0" presStyleCnt="3" custScaleX="243980" custScaleY="215595" custLinFactY="-16550" custLinFactNeighborX="88579" custLinFactNeighborY="-100000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</dgm:spPr>
    </dgm:pt>
    <dgm:pt modelId="{CA6528CF-68FC-4277-A570-EB11412B7373}" type="pres">
      <dgm:prSet presAssocID="{D5D7C598-27CF-449B-A701-F6ED629413DD}" presName="textBox3a" presStyleLbl="revTx" presStyleIdx="0" presStyleCnt="3" custLinFactNeighborX="13322" custLinFactNeighborY="-99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2F81F-F6D6-4037-8243-020A48682118}" type="pres">
      <dgm:prSet presAssocID="{85152276-EEDB-44BE-9458-442FEC7BD142}" presName="bullet3b" presStyleLbl="node1" presStyleIdx="1" presStyleCnt="3" custScaleX="188266" custScaleY="172080" custLinFactNeighborX="16334" custLinFactNeighborY="-42835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dgm:spPr>
    </dgm:pt>
    <dgm:pt modelId="{AE556D27-9B8B-4116-B418-50B34DAB86B2}" type="pres">
      <dgm:prSet presAssocID="{85152276-EEDB-44BE-9458-442FEC7BD142}" presName="textBox3b" presStyleLbl="revTx" presStyleIdx="1" presStyleCnt="3" custScaleX="145587" custScaleY="77411" custLinFactNeighborX="9948" custLinFactNeighborY="1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10C2CB-AF4D-4CD5-9890-5A604047C3E2}" type="pres">
      <dgm:prSet presAssocID="{8A54B799-EE2F-4C4F-8023-24A797C36455}" presName="bullet3c" presStyleLbl="node1" presStyleIdx="2" presStyleCnt="3" custScaleX="160529" custScaleY="144629" custLinFactNeighborX="-10411" custLinFactNeighborY="-31080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948000" scaled="0"/>
        </a:gra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gm:spPr>
    </dgm:pt>
    <dgm:pt modelId="{76020278-EB28-4061-BCA3-530EE52F5AF9}" type="pres">
      <dgm:prSet presAssocID="{8A54B799-EE2F-4C4F-8023-24A797C36455}" presName="textBox3c" presStyleLbl="revTx" presStyleIdx="2" presStyleCnt="3" custScaleY="75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8306C3-1A69-4751-96E5-9652E9BB64C0}" type="presOf" srcId="{E09465CD-779D-4975-BC2C-2CB7C9802658}" destId="{F222A6DF-C656-4507-88B7-A78504DF6FE8}" srcOrd="0" destOrd="0" presId="urn:microsoft.com/office/officeart/2005/8/layout/arrow2"/>
    <dgm:cxn modelId="{4112284F-E7F6-4E30-8CAD-C4542938FA39}" type="presOf" srcId="{85152276-EEDB-44BE-9458-442FEC7BD142}" destId="{AE556D27-9B8B-4116-B418-50B34DAB86B2}" srcOrd="0" destOrd="0" presId="urn:microsoft.com/office/officeart/2005/8/layout/arrow2"/>
    <dgm:cxn modelId="{5A049CDE-A02B-4F3A-AD93-A0736B7EBFBB}" type="presOf" srcId="{D5D7C598-27CF-449B-A701-F6ED629413DD}" destId="{CA6528CF-68FC-4277-A570-EB11412B7373}" srcOrd="0" destOrd="0" presId="urn:microsoft.com/office/officeart/2005/8/layout/arrow2"/>
    <dgm:cxn modelId="{003F6C86-F300-4DE8-881E-F29178C474C6}" srcId="{E09465CD-779D-4975-BC2C-2CB7C9802658}" destId="{8A54B799-EE2F-4C4F-8023-24A797C36455}" srcOrd="2" destOrd="0" parTransId="{280D5E03-0EF6-4E15-9633-E8C68CAF9531}" sibTransId="{B6A29432-EFD7-4F0E-8FC7-8F105183FFD6}"/>
    <dgm:cxn modelId="{91CE5D17-76F9-47E6-A0E3-1ADFC3F037B0}" srcId="{E09465CD-779D-4975-BC2C-2CB7C9802658}" destId="{85152276-EEDB-44BE-9458-442FEC7BD142}" srcOrd="1" destOrd="0" parTransId="{580A0F34-6C9C-4E01-BA01-784FB3D13251}" sibTransId="{C3532CCE-AFD7-4E74-8216-885FCCC107B6}"/>
    <dgm:cxn modelId="{1A475C67-19ED-43DA-8E16-2E2A9524959A}" type="presOf" srcId="{8A54B799-EE2F-4C4F-8023-24A797C36455}" destId="{76020278-EB28-4061-BCA3-530EE52F5AF9}" srcOrd="0" destOrd="0" presId="urn:microsoft.com/office/officeart/2005/8/layout/arrow2"/>
    <dgm:cxn modelId="{8EB4E33A-9CB4-4473-80B4-4AAB67C69EBB}" srcId="{E09465CD-779D-4975-BC2C-2CB7C9802658}" destId="{D5D7C598-27CF-449B-A701-F6ED629413DD}" srcOrd="0" destOrd="0" parTransId="{5B9B38D6-5301-4081-AEFD-A3F535059F27}" sibTransId="{A4954110-9915-457A-B0CA-7E9E5DFF2B7A}"/>
    <dgm:cxn modelId="{DE8D7A9D-B815-425C-859F-D804AFB4D137}" type="presParOf" srcId="{F222A6DF-C656-4507-88B7-A78504DF6FE8}" destId="{6E4E4BA9-12A3-4EEE-A878-1FB812A1ADD0}" srcOrd="0" destOrd="0" presId="urn:microsoft.com/office/officeart/2005/8/layout/arrow2"/>
    <dgm:cxn modelId="{B5B95485-45FA-4C55-8C58-EC1C2C70A033}" type="presParOf" srcId="{F222A6DF-C656-4507-88B7-A78504DF6FE8}" destId="{3E6FFD47-A851-40E2-B3C3-95EBC8694163}" srcOrd="1" destOrd="0" presId="urn:microsoft.com/office/officeart/2005/8/layout/arrow2"/>
    <dgm:cxn modelId="{D083BE04-0777-42F6-9FC0-57BC2517DAE0}" type="presParOf" srcId="{3E6FFD47-A851-40E2-B3C3-95EBC8694163}" destId="{65A9587D-2102-4E7B-99E6-6AC209ACF159}" srcOrd="0" destOrd="0" presId="urn:microsoft.com/office/officeart/2005/8/layout/arrow2"/>
    <dgm:cxn modelId="{6626ABFB-9557-4E32-A271-FC2CF467C1AB}" type="presParOf" srcId="{3E6FFD47-A851-40E2-B3C3-95EBC8694163}" destId="{CA6528CF-68FC-4277-A570-EB11412B7373}" srcOrd="1" destOrd="0" presId="urn:microsoft.com/office/officeart/2005/8/layout/arrow2"/>
    <dgm:cxn modelId="{6C04B3E4-22CA-485E-B6BD-511D246D47B2}" type="presParOf" srcId="{3E6FFD47-A851-40E2-B3C3-95EBC8694163}" destId="{CF42F81F-F6D6-4037-8243-020A48682118}" srcOrd="2" destOrd="0" presId="urn:microsoft.com/office/officeart/2005/8/layout/arrow2"/>
    <dgm:cxn modelId="{C61B38B6-2317-404E-B459-702A636BC81A}" type="presParOf" srcId="{3E6FFD47-A851-40E2-B3C3-95EBC8694163}" destId="{AE556D27-9B8B-4116-B418-50B34DAB86B2}" srcOrd="3" destOrd="0" presId="urn:microsoft.com/office/officeart/2005/8/layout/arrow2"/>
    <dgm:cxn modelId="{D62785D0-9D91-40D9-9DC1-90302EF3A0CD}" type="presParOf" srcId="{3E6FFD47-A851-40E2-B3C3-95EBC8694163}" destId="{3810C2CB-AF4D-4CD5-9890-5A604047C3E2}" srcOrd="4" destOrd="0" presId="urn:microsoft.com/office/officeart/2005/8/layout/arrow2"/>
    <dgm:cxn modelId="{FBAFB159-E57D-4EAC-8213-5D2DB074DF5F}" type="presParOf" srcId="{3E6FFD47-A851-40E2-B3C3-95EBC8694163}" destId="{76020278-EB28-4061-BCA3-530EE52F5AF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3C091-396F-4DA3-9927-A6AB7412E6A3}">
      <dsp:nvSpPr>
        <dsp:cNvPr id="0" name=""/>
        <dsp:cNvSpPr/>
      </dsp:nvSpPr>
      <dsp:spPr>
        <a:xfrm>
          <a:off x="504055" y="831"/>
          <a:ext cx="3174991" cy="1382216"/>
        </a:xfrm>
        <a:prstGeom prst="ellipse">
          <a:avLst/>
        </a:prstGeom>
        <a:gradFill rotWithShape="1">
          <a:gsLst>
            <a:gs pos="0">
              <a:schemeClr val="accent2">
                <a:shade val="63000"/>
              </a:schemeClr>
            </a:gs>
            <a:gs pos="30000">
              <a:schemeClr val="accent2">
                <a:shade val="90000"/>
                <a:satMod val="110000"/>
              </a:schemeClr>
            </a:gs>
            <a:gs pos="45000">
              <a:schemeClr val="accent2">
                <a:shade val="100000"/>
                <a:satMod val="118000"/>
              </a:schemeClr>
            </a:gs>
            <a:gs pos="55000">
              <a:schemeClr val="accent2">
                <a:shade val="100000"/>
                <a:satMod val="118000"/>
              </a:schemeClr>
            </a:gs>
            <a:gs pos="73000">
              <a:schemeClr val="accent2">
                <a:shade val="90000"/>
                <a:satMod val="110000"/>
              </a:schemeClr>
            </a:gs>
            <a:gs pos="100000">
              <a:schemeClr val="accent2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Повышение качества услуг по оценке соответствия</a:t>
          </a:r>
          <a:endParaRPr lang="ru-RU" sz="1600" b="1" kern="1200" dirty="0"/>
        </a:p>
      </dsp:txBody>
      <dsp:txXfrm>
        <a:off x="969022" y="203252"/>
        <a:ext cx="2245057" cy="977374"/>
      </dsp:txXfrm>
    </dsp:sp>
    <dsp:sp modelId="{1BE09FE7-42FB-4B5D-887D-C531FA9DC7A0}">
      <dsp:nvSpPr>
        <dsp:cNvPr id="0" name=""/>
        <dsp:cNvSpPr/>
      </dsp:nvSpPr>
      <dsp:spPr>
        <a:xfrm>
          <a:off x="1690708" y="1495283"/>
          <a:ext cx="801685" cy="801685"/>
        </a:xfrm>
        <a:prstGeom prst="mathPlus">
          <a:avLst/>
        </a:prstGeom>
        <a:gradFill rotWithShape="1">
          <a:gsLst>
            <a:gs pos="0">
              <a:schemeClr val="accent1">
                <a:shade val="63000"/>
              </a:schemeClr>
            </a:gs>
            <a:gs pos="30000">
              <a:schemeClr val="accent1">
                <a:shade val="90000"/>
                <a:satMod val="110000"/>
              </a:schemeClr>
            </a:gs>
            <a:gs pos="45000">
              <a:schemeClr val="accent1">
                <a:shade val="100000"/>
                <a:satMod val="118000"/>
              </a:schemeClr>
            </a:gs>
            <a:gs pos="55000">
              <a:schemeClr val="accent1">
                <a:shade val="100000"/>
                <a:satMod val="118000"/>
              </a:schemeClr>
            </a:gs>
            <a:gs pos="73000">
              <a:schemeClr val="accent1">
                <a:shade val="90000"/>
                <a:satMod val="110000"/>
              </a:schemeClr>
            </a:gs>
            <a:gs pos="100000">
              <a:schemeClr val="accent1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796971" y="1801847"/>
        <a:ext cx="589159" cy="188557"/>
      </dsp:txXfrm>
    </dsp:sp>
    <dsp:sp modelId="{578868C1-AD67-4136-9FF3-6344A8832149}">
      <dsp:nvSpPr>
        <dsp:cNvPr id="0" name=""/>
        <dsp:cNvSpPr/>
      </dsp:nvSpPr>
      <dsp:spPr>
        <a:xfrm>
          <a:off x="504055" y="2409204"/>
          <a:ext cx="3174991" cy="1382216"/>
        </a:xfrm>
        <a:prstGeom prst="ellipse">
          <a:avLst/>
        </a:prstGeom>
        <a:gradFill rotWithShape="1">
          <a:gsLst>
            <a:gs pos="0">
              <a:schemeClr val="accent2">
                <a:shade val="63000"/>
              </a:schemeClr>
            </a:gs>
            <a:gs pos="30000">
              <a:schemeClr val="accent2">
                <a:shade val="90000"/>
                <a:satMod val="110000"/>
              </a:schemeClr>
            </a:gs>
            <a:gs pos="45000">
              <a:schemeClr val="accent2">
                <a:shade val="100000"/>
                <a:satMod val="118000"/>
              </a:schemeClr>
            </a:gs>
            <a:gs pos="55000">
              <a:schemeClr val="accent2">
                <a:shade val="100000"/>
                <a:satMod val="118000"/>
              </a:schemeClr>
            </a:gs>
            <a:gs pos="73000">
              <a:schemeClr val="accent2">
                <a:shade val="90000"/>
                <a:satMod val="110000"/>
              </a:schemeClr>
            </a:gs>
            <a:gs pos="100000">
              <a:schemeClr val="accent2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Борьба с недобросовестными компаниями</a:t>
          </a:r>
          <a:endParaRPr lang="ru-RU" sz="1600" b="1" kern="1200" dirty="0"/>
        </a:p>
      </dsp:txBody>
      <dsp:txXfrm>
        <a:off x="969022" y="2611625"/>
        <a:ext cx="2245057" cy="977374"/>
      </dsp:txXfrm>
    </dsp:sp>
    <dsp:sp modelId="{1EF6BEFE-5528-4F20-8194-2A3FD1FE7715}">
      <dsp:nvSpPr>
        <dsp:cNvPr id="0" name=""/>
        <dsp:cNvSpPr/>
      </dsp:nvSpPr>
      <dsp:spPr>
        <a:xfrm>
          <a:off x="3886379" y="1639033"/>
          <a:ext cx="439544" cy="514184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63000"/>
              </a:schemeClr>
            </a:gs>
            <a:gs pos="30000">
              <a:schemeClr val="accent1">
                <a:shade val="90000"/>
                <a:satMod val="110000"/>
              </a:schemeClr>
            </a:gs>
            <a:gs pos="45000">
              <a:schemeClr val="accent1">
                <a:shade val="100000"/>
                <a:satMod val="118000"/>
              </a:schemeClr>
            </a:gs>
            <a:gs pos="55000">
              <a:schemeClr val="accent1">
                <a:shade val="100000"/>
                <a:satMod val="118000"/>
              </a:schemeClr>
            </a:gs>
            <a:gs pos="73000">
              <a:schemeClr val="accent1">
                <a:shade val="90000"/>
                <a:satMod val="110000"/>
              </a:schemeClr>
            </a:gs>
            <a:gs pos="100000">
              <a:schemeClr val="accent1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3886379" y="1741870"/>
        <a:ext cx="307681" cy="308510"/>
      </dsp:txXfrm>
    </dsp:sp>
    <dsp:sp modelId="{0FEC440F-80E3-4E39-922A-B058A071EC2F}">
      <dsp:nvSpPr>
        <dsp:cNvPr id="0" name=""/>
        <dsp:cNvSpPr/>
      </dsp:nvSpPr>
      <dsp:spPr>
        <a:xfrm>
          <a:off x="4508376" y="513909"/>
          <a:ext cx="2764432" cy="2764432"/>
        </a:xfrm>
        <a:prstGeom prst="ellipse">
          <a:avLst/>
        </a:prstGeom>
        <a:gradFill rotWithShape="1">
          <a:gsLst>
            <a:gs pos="0">
              <a:schemeClr val="accent3">
                <a:shade val="63000"/>
              </a:schemeClr>
            </a:gs>
            <a:gs pos="30000">
              <a:schemeClr val="accent3">
                <a:shade val="90000"/>
                <a:satMod val="110000"/>
              </a:schemeClr>
            </a:gs>
            <a:gs pos="45000">
              <a:schemeClr val="accent3">
                <a:shade val="100000"/>
                <a:satMod val="118000"/>
              </a:schemeClr>
            </a:gs>
            <a:gs pos="55000">
              <a:schemeClr val="accent3">
                <a:shade val="100000"/>
                <a:satMod val="118000"/>
              </a:schemeClr>
            </a:gs>
            <a:gs pos="73000">
              <a:schemeClr val="accent3">
                <a:shade val="90000"/>
                <a:satMod val="110000"/>
              </a:schemeClr>
            </a:gs>
            <a:gs pos="100000">
              <a:schemeClr val="accent3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Защита рынка от небезопасной продукции</a:t>
          </a:r>
          <a:endParaRPr lang="ru-RU" sz="2400" kern="1200" dirty="0"/>
        </a:p>
      </dsp:txBody>
      <dsp:txXfrm>
        <a:off x="4913218" y="918751"/>
        <a:ext cx="1954748" cy="1954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5C283-80C3-4A55-9456-C4C5976FFC55}">
      <dsp:nvSpPr>
        <dsp:cNvPr id="0" name=""/>
        <dsp:cNvSpPr/>
      </dsp:nvSpPr>
      <dsp:spPr>
        <a:xfrm>
          <a:off x="-1969" y="11832"/>
          <a:ext cx="5284195" cy="9144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63000"/>
              </a:schemeClr>
            </a:gs>
            <a:gs pos="30000">
              <a:schemeClr val="accent1">
                <a:shade val="90000"/>
                <a:satMod val="110000"/>
              </a:schemeClr>
            </a:gs>
            <a:gs pos="45000">
              <a:schemeClr val="accent1">
                <a:shade val="100000"/>
                <a:satMod val="118000"/>
              </a:schemeClr>
            </a:gs>
            <a:gs pos="55000">
              <a:schemeClr val="accent1">
                <a:shade val="100000"/>
                <a:satMod val="118000"/>
              </a:schemeClr>
            </a:gs>
            <a:gs pos="73000">
              <a:schemeClr val="accent1">
                <a:shade val="90000"/>
                <a:satMod val="110000"/>
              </a:schemeClr>
            </a:gs>
            <a:gs pos="100000">
              <a:schemeClr val="accent1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matte">
          <a:bevelT w="50800" h="50800"/>
          <a:contourClr>
            <a:schemeClr val="accent1"/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10800 аккредитованных лиц в реестре на 1 июля 2014 года</a:t>
          </a:r>
          <a:endParaRPr lang="ru-RU" sz="2400" kern="1200" dirty="0"/>
        </a:p>
      </dsp:txBody>
      <dsp:txXfrm>
        <a:off x="24813" y="38614"/>
        <a:ext cx="4279010" cy="860836"/>
      </dsp:txXfrm>
    </dsp:sp>
    <dsp:sp modelId="{0F1BD6C2-B201-49E7-8DAC-28427DDD1D39}">
      <dsp:nvSpPr>
        <dsp:cNvPr id="0" name=""/>
        <dsp:cNvSpPr/>
      </dsp:nvSpPr>
      <dsp:spPr>
        <a:xfrm>
          <a:off x="482848" y="1066800"/>
          <a:ext cx="5181600" cy="9144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63000"/>
              </a:schemeClr>
            </a:gs>
            <a:gs pos="30000">
              <a:schemeClr val="accent2">
                <a:shade val="90000"/>
                <a:satMod val="110000"/>
              </a:schemeClr>
            </a:gs>
            <a:gs pos="45000">
              <a:schemeClr val="accent2">
                <a:shade val="100000"/>
                <a:satMod val="118000"/>
              </a:schemeClr>
            </a:gs>
            <a:gs pos="55000">
              <a:schemeClr val="accent2">
                <a:shade val="100000"/>
                <a:satMod val="118000"/>
              </a:schemeClr>
            </a:gs>
            <a:gs pos="73000">
              <a:schemeClr val="accent2">
                <a:shade val="90000"/>
                <a:satMod val="110000"/>
              </a:schemeClr>
            </a:gs>
            <a:gs pos="100000">
              <a:schemeClr val="accent2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matte">
          <a:bevelT w="50800" h="50800"/>
          <a:contourClr>
            <a:schemeClr val="accent2"/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3000 организаций ушли с рынка</a:t>
          </a:r>
          <a:endParaRPr lang="ru-RU" sz="2400" kern="1200" dirty="0"/>
        </a:p>
      </dsp:txBody>
      <dsp:txXfrm>
        <a:off x="509630" y="1093582"/>
        <a:ext cx="4076476" cy="860836"/>
      </dsp:txXfrm>
    </dsp:sp>
    <dsp:sp modelId="{4D9F6CA1-3AC9-43DA-AE05-68FF14CE91DD}">
      <dsp:nvSpPr>
        <dsp:cNvPr id="0" name=""/>
        <dsp:cNvSpPr/>
      </dsp:nvSpPr>
      <dsp:spPr>
        <a:xfrm>
          <a:off x="936110" y="2133600"/>
          <a:ext cx="5181600" cy="9144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63000"/>
              </a:schemeClr>
            </a:gs>
            <a:gs pos="30000">
              <a:schemeClr val="accent3">
                <a:shade val="90000"/>
                <a:satMod val="110000"/>
              </a:schemeClr>
            </a:gs>
            <a:gs pos="45000">
              <a:schemeClr val="accent3">
                <a:shade val="100000"/>
                <a:satMod val="118000"/>
              </a:schemeClr>
            </a:gs>
            <a:gs pos="55000">
              <a:schemeClr val="accent3">
                <a:shade val="100000"/>
                <a:satMod val="118000"/>
              </a:schemeClr>
            </a:gs>
            <a:gs pos="73000">
              <a:schemeClr val="accent3">
                <a:shade val="90000"/>
                <a:satMod val="110000"/>
              </a:schemeClr>
            </a:gs>
            <a:gs pos="100000">
              <a:schemeClr val="accent3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matte">
          <a:bevelT w="50800" h="50800"/>
          <a:contourClr>
            <a:schemeClr val="accent3"/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7800 организаций в реестре Росаккредитации</a:t>
          </a:r>
          <a:endParaRPr lang="ru-RU" sz="2400" kern="1200" dirty="0"/>
        </a:p>
      </dsp:txBody>
      <dsp:txXfrm>
        <a:off x="962892" y="2160382"/>
        <a:ext cx="4076476" cy="860836"/>
      </dsp:txXfrm>
    </dsp:sp>
    <dsp:sp modelId="{7081E30C-1546-47C9-905A-CCA8B09880D5}">
      <dsp:nvSpPr>
        <dsp:cNvPr id="0" name=""/>
        <dsp:cNvSpPr/>
      </dsp:nvSpPr>
      <dsp:spPr>
        <a:xfrm>
          <a:off x="4612888" y="693420"/>
          <a:ext cx="594360" cy="594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4746619" y="693420"/>
        <a:ext cx="326898" cy="447256"/>
      </dsp:txXfrm>
    </dsp:sp>
    <dsp:sp modelId="{F7D75A3C-3082-4A04-B27C-1B9F55B912ED}">
      <dsp:nvSpPr>
        <dsp:cNvPr id="0" name=""/>
        <dsp:cNvSpPr/>
      </dsp:nvSpPr>
      <dsp:spPr>
        <a:xfrm>
          <a:off x="5070088" y="1754124"/>
          <a:ext cx="594360" cy="594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5203819" y="1754124"/>
        <a:ext cx="326898" cy="447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0163E-1C6C-44D6-ABA1-D5F34FB95772}">
      <dsp:nvSpPr>
        <dsp:cNvPr id="0" name=""/>
        <dsp:cNvSpPr/>
      </dsp:nvSpPr>
      <dsp:spPr>
        <a:xfrm rot="16200000">
          <a:off x="1131490" y="-1131490"/>
          <a:ext cx="1851819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Присоединение к</a:t>
          </a:r>
          <a:r>
            <a:rPr lang="en-US" sz="1600" kern="1200" dirty="0" smtClean="0"/>
            <a:t> ILAC: </a:t>
          </a:r>
          <a:r>
            <a:rPr lang="ru-RU" sz="1600" kern="1200" dirty="0" smtClean="0"/>
            <a:t>получено ассоциированное членство, получение полного членства осуществляется через </a:t>
          </a:r>
          <a:r>
            <a:rPr lang="en-US" sz="1600" kern="1200" dirty="0" smtClean="0"/>
            <a:t>APLAC, </a:t>
          </a:r>
          <a:r>
            <a:rPr lang="ru-RU" sz="1600" kern="1200" dirty="0" smtClean="0"/>
            <a:t>в 2016 году будет проведена оценка российской системы  </a:t>
          </a:r>
          <a:endParaRPr lang="ru-RU" sz="1600" kern="1200" dirty="0"/>
        </a:p>
      </dsp:txBody>
      <dsp:txXfrm rot="5400000">
        <a:off x="-1" y="1"/>
        <a:ext cx="4114800" cy="1388864"/>
      </dsp:txXfrm>
    </dsp:sp>
    <dsp:sp modelId="{978D6938-2A72-48D5-9504-A53A6BE60D32}">
      <dsp:nvSpPr>
        <dsp:cNvPr id="0" name=""/>
        <dsp:cNvSpPr/>
      </dsp:nvSpPr>
      <dsp:spPr>
        <a:xfrm>
          <a:off x="4114800" y="0"/>
          <a:ext cx="4114800" cy="18518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Присоединения к </a:t>
          </a:r>
          <a:r>
            <a:rPr lang="en-US" sz="1600" kern="1200" dirty="0" smtClean="0"/>
            <a:t>IAF: </a:t>
          </a:r>
          <a:r>
            <a:rPr lang="ru-RU" sz="1600" kern="1200" dirty="0" smtClean="0"/>
            <a:t>завершена подготовка к получению членства, ведется работа по признанию в части сертификатов систем менеджмента</a:t>
          </a:r>
          <a:endParaRPr lang="ru-RU" sz="1600" kern="1200" dirty="0"/>
        </a:p>
      </dsp:txBody>
      <dsp:txXfrm>
        <a:off x="4114800" y="0"/>
        <a:ext cx="4114800" cy="1388864"/>
      </dsp:txXfrm>
    </dsp:sp>
    <dsp:sp modelId="{45DF31EF-9EE2-44AF-8245-47FCDE1A81F7}">
      <dsp:nvSpPr>
        <dsp:cNvPr id="0" name=""/>
        <dsp:cNvSpPr/>
      </dsp:nvSpPr>
      <dsp:spPr>
        <a:xfrm rot="10800000">
          <a:off x="0" y="1851819"/>
          <a:ext cx="4114800" cy="18518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Работа в рамках ЕАЭС: не урегулированы процедуры взаимных оценок, но закреплено взаимное признание</a:t>
          </a:r>
          <a:endParaRPr lang="ru-RU" sz="1600" kern="1200" dirty="0"/>
        </a:p>
      </dsp:txBody>
      <dsp:txXfrm rot="10800000">
        <a:off x="0" y="2314773"/>
        <a:ext cx="4114800" cy="1388864"/>
      </dsp:txXfrm>
    </dsp:sp>
    <dsp:sp modelId="{5832DEE5-B900-4949-80FC-6F9C305C793B}">
      <dsp:nvSpPr>
        <dsp:cNvPr id="0" name=""/>
        <dsp:cNvSpPr/>
      </dsp:nvSpPr>
      <dsp:spPr>
        <a:xfrm rot="5400000">
          <a:off x="5246290" y="720328"/>
          <a:ext cx="1851819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 smtClean="0"/>
            <a:t>Создание региональной ассоциации органов по аккредитации: инициативы в рамках СНГ и ЕАЭС</a:t>
          </a:r>
          <a:endParaRPr lang="ru-RU" sz="1600" kern="1200" dirty="0"/>
        </a:p>
      </dsp:txBody>
      <dsp:txXfrm rot="-5400000">
        <a:off x="4114799" y="2314773"/>
        <a:ext cx="4114800" cy="1388864"/>
      </dsp:txXfrm>
    </dsp:sp>
    <dsp:sp modelId="{F49A8650-829D-4E05-9BF7-3F42DFF68433}">
      <dsp:nvSpPr>
        <dsp:cNvPr id="0" name=""/>
        <dsp:cNvSpPr/>
      </dsp:nvSpPr>
      <dsp:spPr>
        <a:xfrm>
          <a:off x="2880359" y="1388864"/>
          <a:ext cx="2468880" cy="92590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ВЗАИМНОЕ ПРИЗНАНИЕ</a:t>
          </a:r>
          <a:endParaRPr lang="ru-RU" sz="1600" kern="1200" dirty="0"/>
        </a:p>
      </dsp:txBody>
      <dsp:txXfrm>
        <a:off x="2925558" y="1434063"/>
        <a:ext cx="2378482" cy="8355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E4BA9-12A3-4EEE-A878-1FB812A1ADD0}">
      <dsp:nvSpPr>
        <dsp:cNvPr id="0" name=""/>
        <dsp:cNvSpPr/>
      </dsp:nvSpPr>
      <dsp:spPr>
        <a:xfrm>
          <a:off x="391514" y="-132210"/>
          <a:ext cx="6345763" cy="4230522"/>
        </a:xfrm>
        <a:prstGeom prst="swooshArrow">
          <a:avLst>
            <a:gd name="adj1" fmla="val 25000"/>
            <a:gd name="adj2" fmla="val 25000"/>
          </a:avLst>
        </a:prstGeom>
        <a:gradFill rotWithShape="1">
          <a:gsLst>
            <a:gs pos="0">
              <a:schemeClr val="accent3">
                <a:shade val="63000"/>
              </a:schemeClr>
            </a:gs>
            <a:gs pos="30000">
              <a:schemeClr val="accent3">
                <a:shade val="90000"/>
                <a:satMod val="110000"/>
              </a:schemeClr>
            </a:gs>
            <a:gs pos="45000">
              <a:schemeClr val="accent3">
                <a:shade val="100000"/>
                <a:satMod val="118000"/>
              </a:schemeClr>
            </a:gs>
            <a:gs pos="55000">
              <a:schemeClr val="accent3">
                <a:shade val="100000"/>
                <a:satMod val="118000"/>
              </a:schemeClr>
            </a:gs>
            <a:gs pos="73000">
              <a:schemeClr val="accent3">
                <a:shade val="90000"/>
                <a:satMod val="110000"/>
              </a:schemeClr>
            </a:gs>
            <a:gs pos="100000">
              <a:schemeClr val="accent3"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>
          <a:bevelT w="63500" h="25400" prst="coolSlant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65A9587D-2102-4E7B-99E6-6AC209ACF159}">
      <dsp:nvSpPr>
        <dsp:cNvPr id="0" name=""/>
        <dsp:cNvSpPr/>
      </dsp:nvSpPr>
      <dsp:spPr>
        <a:xfrm>
          <a:off x="1224796" y="2449747"/>
          <a:ext cx="402542" cy="355709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prstMaterial="matte">
          <a:bevelT w="50800" h="50800"/>
          <a:contourClr>
            <a:schemeClr val="accent1"/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CA6528CF-68FC-4277-A570-EB11412B7373}">
      <dsp:nvSpPr>
        <dsp:cNvPr id="0" name=""/>
        <dsp:cNvSpPr/>
      </dsp:nvSpPr>
      <dsp:spPr>
        <a:xfrm>
          <a:off x="1476895" y="2706137"/>
          <a:ext cx="1478562" cy="114620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42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Создание единой национальной системы аккредитации</a:t>
          </a:r>
          <a:endParaRPr lang="ru-RU" sz="1600" b="1" kern="1200" dirty="0"/>
        </a:p>
      </dsp:txBody>
      <dsp:txXfrm>
        <a:off x="1476895" y="2706137"/>
        <a:ext cx="1478562" cy="1146203"/>
      </dsp:txXfrm>
    </dsp:sp>
    <dsp:sp modelId="{CF42F81F-F6D6-4037-8243-020A48682118}">
      <dsp:nvSpPr>
        <dsp:cNvPr id="0" name=""/>
        <dsp:cNvSpPr/>
      </dsp:nvSpPr>
      <dsp:spPr>
        <a:xfrm>
          <a:off x="2570868" y="1424171"/>
          <a:ext cx="561504" cy="513230"/>
        </a:xfrm>
        <a:prstGeom prst="ellipse">
          <a:avLst/>
        </a:prstGeom>
        <a:gradFill rotWithShape="0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prstMaterial="matte">
          <a:bevelT w="50800" h="50800"/>
          <a:contourClr>
            <a:schemeClr val="accent1"/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AE556D27-9B8B-4116-B418-50B34DAB86B2}">
      <dsp:nvSpPr>
        <dsp:cNvPr id="0" name=""/>
        <dsp:cNvSpPr/>
      </dsp:nvSpPr>
      <dsp:spPr>
        <a:xfrm>
          <a:off x="2607269" y="2074235"/>
          <a:ext cx="2217265" cy="167018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03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Международное признание национальной системы аккредитации</a:t>
          </a:r>
          <a:endParaRPr lang="ru-RU" sz="1600" b="1" kern="1200" dirty="0"/>
        </a:p>
      </dsp:txBody>
      <dsp:txXfrm>
        <a:off x="2607269" y="2074235"/>
        <a:ext cx="2217265" cy="1670188"/>
      </dsp:txXfrm>
    </dsp:sp>
    <dsp:sp modelId="{3810C2CB-AF4D-4CD5-9890-5A604047C3E2}">
      <dsp:nvSpPr>
        <dsp:cNvPr id="0" name=""/>
        <dsp:cNvSpPr/>
      </dsp:nvSpPr>
      <dsp:spPr>
        <a:xfrm>
          <a:off x="4237433" y="783185"/>
          <a:ext cx="662141" cy="596557"/>
        </a:xfrm>
        <a:prstGeom prst="ellipse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948000" scaled="0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76020278-EB28-4061-BCA3-530EE52F5AF9}">
      <dsp:nvSpPr>
        <dsp:cNvPr id="0" name=""/>
        <dsp:cNvSpPr/>
      </dsp:nvSpPr>
      <dsp:spPr>
        <a:xfrm>
          <a:off x="4611446" y="1548179"/>
          <a:ext cx="1522983" cy="207940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56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Концепция дальнейшего развития системы аккредитации</a:t>
          </a:r>
          <a:endParaRPr lang="ru-RU" sz="1600" b="1" kern="1200" dirty="0"/>
        </a:p>
      </dsp:txBody>
      <dsp:txXfrm>
        <a:off x="4611446" y="1548179"/>
        <a:ext cx="1522983" cy="2079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0FAFD-7BF3-4520-8DD5-A15FE7172E5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729A5-5E95-4A16-91DE-37422F388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656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633D3-AB72-4ABA-8A20-D92A2C3155D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866E9-9847-43B4-A1A1-F62B470C4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2352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27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389626" indent="0" algn="ctr">
              <a:buNone/>
            </a:lvl2pPr>
            <a:lvl3pPr marL="779252" indent="0" algn="ctr">
              <a:buNone/>
            </a:lvl3pPr>
            <a:lvl4pPr marL="1168878" indent="0" algn="ctr">
              <a:buNone/>
            </a:lvl4pPr>
            <a:lvl5pPr marL="1558503" indent="0" algn="ctr">
              <a:buNone/>
            </a:lvl5pPr>
            <a:lvl6pPr marL="1948129" indent="0" algn="ctr">
              <a:buNone/>
            </a:lvl6pPr>
            <a:lvl7pPr marL="2337755" indent="0" algn="ctr">
              <a:buNone/>
            </a:lvl7pPr>
            <a:lvl8pPr marL="2727381" indent="0" algn="ctr">
              <a:buNone/>
            </a:lvl8pPr>
            <a:lvl9pPr marL="3117007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200"/>
            </a:lvl1pPr>
          </a:lstStyle>
          <a:p>
            <a:fld id="{533A0A21-4F7C-43CE-A0BF-1904ACA30134}" type="datetime1">
              <a:rPr lang="ru-RU" smtClean="0"/>
              <a:t>17.03.2016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074A-641B-4F3C-BD92-23B41BEE8362}" type="datetime1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2EEB0-D900-4F9D-9068-378006CFB0DC}" type="datetime1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E1E1-7BA2-4C1B-84DB-FE9B3EFA0DA5}" type="datetime1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27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775DF6E2-9619-4A1D-9153-CC87BC6E6F9C}" type="datetime1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7D5B-63CA-4A42-97E5-4D945B286484}" type="datetime1">
              <a:rPr lang="ru-RU" smtClean="0"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77925" anchor="b" anchorCtr="0">
            <a:noAutofit/>
          </a:bodyPr>
          <a:lstStyle>
            <a:lvl1pPr marL="0" indent="0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1700" b="1"/>
            </a:lvl2pPr>
            <a:lvl3pPr>
              <a:buNone/>
              <a:defRPr sz="15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971550"/>
            <a:ext cx="4041775" cy="514350"/>
          </a:xfrm>
          <a:noFill/>
          <a:ln>
            <a:noFill/>
          </a:ln>
        </p:spPr>
        <p:txBody>
          <a:bodyPr lIns="77925" anchor="b" anchorCtr="0"/>
          <a:lstStyle>
            <a:lvl1pPr marL="0" indent="0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1700" b="1"/>
            </a:lvl2pPr>
            <a:lvl3pPr>
              <a:buNone/>
              <a:defRPr sz="15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6DD2-327B-4C99-8F1A-0D0B49F28454}" type="datetime1">
              <a:rPr lang="ru-RU" smtClean="0"/>
              <a:t>17.03.2016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13F1-51D0-4480-8B09-D2B9D19B628A}" type="datetime1">
              <a:rPr lang="ru-RU" smtClean="0"/>
              <a:t>17.03.2016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62BEB-C81C-4701-8A53-AE253E27BCC8}" type="datetime1">
              <a:rPr lang="ru-RU" smtClean="0"/>
              <a:t>17.03.2016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17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914402"/>
            <a:ext cx="2514600" cy="3632597"/>
          </a:xfrm>
        </p:spPr>
        <p:txBody>
          <a:bodyPr/>
          <a:lstStyle>
            <a:lvl1pPr marL="0" indent="0">
              <a:lnSpc>
                <a:spcPts val="1875"/>
              </a:lnSpc>
              <a:spcAft>
                <a:spcPts val="852"/>
              </a:spcAft>
              <a:buNone/>
              <a:defRPr sz="1400">
                <a:solidFill>
                  <a:schemeClr val="tx2"/>
                </a:solidFill>
              </a:defRPr>
            </a:lvl1pPr>
            <a:lvl2pPr>
              <a:buNone/>
              <a:defRPr sz="1000"/>
            </a:lvl2pPr>
            <a:lvl3pPr>
              <a:buNone/>
              <a:defRPr sz="9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8CA7-F700-4BCD-A65D-FBE8579853D3}" type="datetime1">
              <a:rPr lang="ru-RU" smtClean="0"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33776" anchor="ctr"/>
          <a:lstStyle>
            <a:lvl1pPr algn="r">
              <a:buNone/>
              <a:defRPr sz="17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511"/>
              </a:spcBef>
              <a:buNone/>
              <a:defRPr sz="27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8C2-9E1D-4797-9EFB-956347F2BD0F}" type="datetime1">
              <a:rPr lang="ru-RU" smtClean="0"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lIns="77925" tIns="38963" rIns="77925" bIns="38963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 lIns="77925" tIns="38963" rIns="77925" bIns="38963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 lIns="77925" tIns="38963" rIns="77925" bIns="38963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5BE70E-7242-41D5-8B79-D5D6BFE6C1BB}" type="datetime1">
              <a:rPr lang="ru-RU" smtClean="0"/>
              <a:t>17.03.2016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 lIns="77925" tIns="38963" rIns="77925" bIns="38963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 lIns="77925" tIns="38963" rIns="77925" bIns="38963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1BEA85-2776-4A55-B30E-9EE6A5C17FC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7925" tIns="38963" rIns="77925" bIns="38963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42959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7925" tIns="38963" rIns="77925" bIns="38963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33776" indent="-233776" algn="l" rtl="0" eaLnBrk="1" latinLnBrk="0" hangingPunct="1">
        <a:spcBef>
          <a:spcPts val="511"/>
        </a:spcBef>
        <a:buClr>
          <a:schemeClr val="accent1"/>
        </a:buClr>
        <a:buSzPct val="76000"/>
        <a:buFont typeface="Wingdings 3"/>
        <a:buChar char="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67551" indent="-233776" algn="l" rtl="0" eaLnBrk="1" latinLnBrk="0" hangingPunct="1">
        <a:spcBef>
          <a:spcPts val="426"/>
        </a:spcBef>
        <a:buClr>
          <a:schemeClr val="accent2"/>
        </a:buClr>
        <a:buSzPct val="76000"/>
        <a:buFont typeface="Wingdings 3"/>
        <a:buChar char="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701327" indent="-194813" algn="l" rtl="0" eaLnBrk="1" latinLnBrk="0" hangingPunct="1">
        <a:spcBef>
          <a:spcPts val="426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35102" indent="-194813" algn="l" rtl="0" eaLnBrk="1" latinLnBrk="0" hangingPunct="1">
        <a:spcBef>
          <a:spcPts val="341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8878" indent="-194813" algn="l" rtl="0" eaLnBrk="1" latinLnBrk="0" hangingPunct="1">
        <a:spcBef>
          <a:spcPts val="256"/>
        </a:spcBef>
        <a:buClr>
          <a:schemeClr val="accent2"/>
        </a:buClr>
        <a:buSzPct val="70000"/>
        <a:buFont typeface="Wingdings"/>
        <a:buChar char="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02653" indent="-155850" algn="l" rtl="0" eaLnBrk="1" latinLnBrk="0" hangingPunct="1">
        <a:spcBef>
          <a:spcPts val="256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558503" indent="-155850" algn="l" rtl="0" eaLnBrk="1" latinLnBrk="0" hangingPunct="1">
        <a:spcBef>
          <a:spcPts val="256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1714354" indent="-155850" algn="l" rtl="0" eaLnBrk="1" latinLnBrk="0" hangingPunct="1">
        <a:spcBef>
          <a:spcPts val="256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1870204" indent="-155850" algn="l" rtl="0" eaLnBrk="1" latinLnBrk="0" hangingPunct="1">
        <a:spcBef>
          <a:spcPts val="256"/>
        </a:spcBef>
        <a:buClr>
          <a:srgbClr val="9FB8CD"/>
        </a:buClr>
        <a:buSzPct val="75000"/>
        <a:buFont typeface="Wingdings 3"/>
        <a:buChar char=""/>
        <a:defRPr kumimoji="0" lang="en-US" sz="10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33471"/>
            <a:ext cx="3995932" cy="168106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13482" y="2801527"/>
            <a:ext cx="7272808" cy="755795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r>
              <a:rPr lang="ru-RU" sz="2200" b="1" i="1" dirty="0">
                <a:solidFill>
                  <a:schemeClr val="tx2"/>
                </a:solidFill>
                <a:latin typeface="+mj-lt"/>
                <a:cs typeface="Arial" pitchFamily="34" charset="0"/>
              </a:rPr>
              <a:t>Реформа системы аккредитации: </a:t>
            </a:r>
          </a:p>
          <a:p>
            <a:r>
              <a:rPr lang="ru-RU" sz="2200" b="1" i="1" dirty="0">
                <a:solidFill>
                  <a:schemeClr val="tx2"/>
                </a:solidFill>
                <a:latin typeface="+mj-lt"/>
                <a:cs typeface="Arial" pitchFamily="34" charset="0"/>
              </a:rPr>
              <a:t>итоги и перспективы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6417" y="4624849"/>
            <a:ext cx="158549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18 февраля 2016 г.</a:t>
            </a:r>
            <a:endParaRPr lang="ru-RU" sz="13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1720" y="3771172"/>
            <a:ext cx="7056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Савва Шипов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Руководитель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Федеральной службы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 аккредитации</a:t>
            </a:r>
          </a:p>
        </p:txBody>
      </p:sp>
    </p:spTree>
    <p:extLst>
      <p:ext uri="{BB962C8B-B14F-4D97-AF65-F5344CB8AC3E}">
        <p14:creationId xmlns:p14="http://schemas.microsoft.com/office/powerpoint/2010/main" val="21504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14300"/>
            <a:ext cx="6707087" cy="585242"/>
          </a:xfrm>
        </p:spPr>
        <p:txBody>
          <a:bodyPr>
            <a:normAutofit/>
          </a:bodyPr>
          <a:lstStyle/>
          <a:p>
            <a:r>
              <a:rPr lang="ru-RU" sz="2400" b="1" dirty="0"/>
              <a:t>Международное сотрудничество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9226023"/>
              </p:ext>
            </p:extLst>
          </p:nvPr>
        </p:nvGraphicFramePr>
        <p:xfrm>
          <a:off x="457200" y="914400"/>
          <a:ext cx="8229600" cy="370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5978"/>
            <a:ext cx="6779096" cy="493564"/>
          </a:xfrm>
        </p:spPr>
        <p:txBody>
          <a:bodyPr>
            <a:normAutofit/>
          </a:bodyPr>
          <a:lstStyle/>
          <a:p>
            <a:r>
              <a:rPr lang="ru-RU" sz="2400" b="1" dirty="0"/>
              <a:t>Развитие системы аккредитации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94024304"/>
              </p:ext>
            </p:extLst>
          </p:nvPr>
        </p:nvGraphicFramePr>
        <p:xfrm>
          <a:off x="1259632" y="951570"/>
          <a:ext cx="7128792" cy="3966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Блок-схема: память с посл. доступом 6"/>
          <p:cNvSpPr/>
          <p:nvPr/>
        </p:nvSpPr>
        <p:spPr>
          <a:xfrm flipH="1">
            <a:off x="6372200" y="3651870"/>
            <a:ext cx="2376264" cy="1026114"/>
          </a:xfrm>
          <a:prstGeom prst="flowChartMagneticTap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Ждем ваших предложений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92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2841780"/>
            <a:ext cx="7416824" cy="571129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Спасибо за внимание!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33471"/>
            <a:ext cx="3995932" cy="168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3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114300"/>
            <a:ext cx="6984775" cy="729262"/>
          </a:xfrm>
        </p:spPr>
        <p:txBody>
          <a:bodyPr>
            <a:noAutofit/>
          </a:bodyPr>
          <a:lstStyle/>
          <a:p>
            <a:r>
              <a:rPr lang="ru-RU" sz="2400" b="1" dirty="0"/>
              <a:t>Этапы реформирования системы аккредитации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67544" y="987574"/>
            <a:ext cx="8229600" cy="38164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1 этап: 1 ноября 2011 – 1 июля 2012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«Организационный»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Обеспечение непрерывного выполнения функций по аккредитации, организационное обеспечение создания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Росаккредитации, </a:t>
            </a: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разработка первоочередных подзаконных актов</a:t>
            </a:r>
          </a:p>
          <a:p>
            <a:pPr marL="0" indent="0" algn="just">
              <a:buNone/>
            </a:pPr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2 этап: 1 июля 2012 – 1 января 2013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«Формирование переходной модели»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Введение новых правил работы на подзаконном уровне, создание первоочередных информационных систем по аккредитации, начало работы территориальных органов Росаккредитации</a:t>
            </a:r>
          </a:p>
          <a:p>
            <a:pPr marL="0" indent="0" algn="just">
              <a:buNone/>
            </a:pPr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3 этап: 1 января 2013 – 1 июля 2014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«Внедрение переходной и формирование итоговой модели»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Повышение требований при аккредитации, активизация работы по контролю и привлечению к ответственности, принятие Федерального закона «Об аккредитации»,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разработка и принятие </a:t>
            </a: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«Законопроекта-спутника» и корреспондирующих подзаконных актов (более 40), создание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ФГИС </a:t>
            </a:r>
            <a:r>
              <a:rPr lang="ru-RU" sz="1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Росаккредитации </a:t>
            </a:r>
          </a:p>
          <a:p>
            <a:pPr marL="0" indent="0" algn="just">
              <a:buNone/>
            </a:pPr>
            <a:endParaRPr lang="ru-RU" sz="1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4 этап: 1 июля 2014 – 31 декабря 2016 года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«Внедрение итоговой модели и международное признание»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Вступление в силу новых правил работы, фактическая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переаккредитация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всех организаций (более 10 000), внедрение системы менеджмента качества и системы обучения персонала,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совершенствование ФГИС Росаккредитации, проведение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процедуры международного признания российской системы аккредитации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EA85-2776-4A55-B30E-9EE6A5C17FC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5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79712" y="195486"/>
            <a:ext cx="7056783" cy="504056"/>
          </a:xfrm>
        </p:spPr>
        <p:txBody>
          <a:bodyPr>
            <a:noAutofit/>
          </a:bodyPr>
          <a:lstStyle/>
          <a:p>
            <a:r>
              <a:rPr lang="ru-RU" sz="2400" b="1" dirty="0"/>
              <a:t>Цели </a:t>
            </a:r>
            <a:r>
              <a:rPr lang="ru-RU" sz="2400" b="1" dirty="0" smtClean="0"/>
              <a:t>государственного контроля</a:t>
            </a:r>
            <a:endParaRPr lang="ru-RU" sz="2400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83138826"/>
              </p:ext>
            </p:extLst>
          </p:nvPr>
        </p:nvGraphicFramePr>
        <p:xfrm>
          <a:off x="611560" y="1005576"/>
          <a:ext cx="7776864" cy="3792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3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8"/>
            <a:ext cx="6707087" cy="493564"/>
          </a:xfrm>
        </p:spPr>
        <p:txBody>
          <a:bodyPr>
            <a:normAutofit/>
          </a:bodyPr>
          <a:lstStyle/>
          <a:p>
            <a:r>
              <a:rPr lang="ru-RU" sz="2400" b="1" dirty="0"/>
              <a:t>Подтверждение компетентности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848" y="1110886"/>
            <a:ext cx="2448272" cy="847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10800 АККРЕДИТОВАННЫХ ЛИЦ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67408" y="2225119"/>
            <a:ext cx="2352464" cy="83268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5025 ПОДАЛИ ЗАЯВЛЕНИЕ НА ПК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9324" y="2225119"/>
            <a:ext cx="2399456" cy="83268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1434 ЛИШЕНЫ АККРЕДИТАЦИИ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01" y="3349374"/>
            <a:ext cx="2148339" cy="13826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4589 </a:t>
            </a:r>
            <a:r>
              <a:rPr lang="ru-RU" sz="1600" b="1" dirty="0"/>
              <a:t>ПОДТВЕРДИЛИ </a:t>
            </a:r>
            <a:r>
              <a:rPr lang="ru-RU" sz="1550" b="1" dirty="0" smtClean="0"/>
              <a:t>КОМПЕТЕНТНОСТЬ (25% после устранения нарушений)</a:t>
            </a:r>
            <a:endParaRPr lang="ru-RU" sz="155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1140" y="3350547"/>
            <a:ext cx="2022627" cy="8413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51 </a:t>
            </a:r>
            <a:r>
              <a:rPr lang="ru-RU" sz="1600" b="1" dirty="0" smtClean="0"/>
              <a:t>НЕ ПРОШЛИ ПРОЦЕДУРУ ПК</a:t>
            </a:r>
            <a:endParaRPr lang="ru-RU" sz="1600" b="1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239226" y="1958704"/>
            <a:ext cx="533285" cy="26641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324238" y="1958704"/>
            <a:ext cx="624098" cy="266416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1067408" y="3064498"/>
            <a:ext cx="402947" cy="292742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4" name="Прямая со стрелкой 1033"/>
          <p:cNvCxnSpPr/>
          <p:nvPr/>
        </p:nvCxnSpPr>
        <p:spPr>
          <a:xfrm>
            <a:off x="2987824" y="3057805"/>
            <a:ext cx="432048" cy="292742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5509324" y="3349071"/>
            <a:ext cx="2136614" cy="815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385 ПРОЦЕДУРА НЕ ЗАВЕРШЕНА</a:t>
            </a:r>
            <a:endParaRPr lang="ru-RU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350405" y="3038959"/>
            <a:ext cx="2229707" cy="318281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2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52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41480"/>
            <a:ext cx="6707087" cy="702082"/>
          </a:xfrm>
        </p:spPr>
        <p:txBody>
          <a:bodyPr>
            <a:noAutofit/>
          </a:bodyPr>
          <a:lstStyle/>
          <a:p>
            <a:r>
              <a:rPr lang="ru-RU" sz="2400" b="1" dirty="0"/>
              <a:t>Государственный контроль: </a:t>
            </a:r>
            <a:r>
              <a:rPr lang="ru-RU" sz="2400" b="1" dirty="0" smtClean="0"/>
              <a:t>риск-ориентированный </a:t>
            </a:r>
            <a:r>
              <a:rPr lang="ru-RU" sz="2400" b="1" dirty="0"/>
              <a:t>подход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4048" y="1668781"/>
            <a:ext cx="3528392" cy="1118993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85 АККРЕДИТОВАННЫХ ЛИЦ ДВАЖДЫ УКЛОНЯЛИСЬ ОТ ИНСПЕКЦИОНОГО КОНТРОЛЯ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1668781"/>
            <a:ext cx="3384376" cy="1118993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80% СЕРТИФИКАТОВ ВЫДАВАЛИ 63 ОРГАНА ПО СЕРТИФИКАЦИИ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15816" y="3651870"/>
            <a:ext cx="3312368" cy="886691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148 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</a:rPr>
              <a:t>АККРЕДИТОВАННЫХ ЛИЦ В ЗОНЕ ВЫСОКОГО РИСКА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162024" y="2117631"/>
            <a:ext cx="747945" cy="2088232"/>
          </a:xfrm>
          <a:prstGeom prst="rightBrace">
            <a:avLst>
              <a:gd name="adj1" fmla="val 8333"/>
              <a:gd name="adj2" fmla="val 51211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амять с посл. доступом 5"/>
          <p:cNvSpPr/>
          <p:nvPr/>
        </p:nvSpPr>
        <p:spPr>
          <a:xfrm>
            <a:off x="251520" y="1059582"/>
            <a:ext cx="864096" cy="675510"/>
          </a:xfrm>
          <a:prstGeom prst="flowChartMagneticTap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prstClr val="white"/>
                </a:solidFill>
              </a:rPr>
              <a:t>4% </a:t>
            </a:r>
          </a:p>
          <a:p>
            <a:pPr algn="ctr"/>
            <a:r>
              <a:rPr lang="ru-RU" sz="1000" b="1" dirty="0" smtClean="0">
                <a:solidFill>
                  <a:prstClr val="white"/>
                </a:solidFill>
              </a:rPr>
              <a:t>ОТ ВСЕХ ОС</a:t>
            </a:r>
            <a:endParaRPr lang="ru-RU" sz="1000" b="1" dirty="0">
              <a:solidFill>
                <a:prstClr val="white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99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14300"/>
            <a:ext cx="6707087" cy="742950"/>
          </a:xfrm>
        </p:spPr>
        <p:txBody>
          <a:bodyPr>
            <a:noAutofit/>
          </a:bodyPr>
          <a:lstStyle/>
          <a:p>
            <a:r>
              <a:rPr lang="ru-RU" sz="2400" b="1" dirty="0"/>
              <a:t>Государственный контроль: риск-ориентированный подход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1978568"/>
              </p:ext>
            </p:extLst>
          </p:nvPr>
        </p:nvGraphicFramePr>
        <p:xfrm>
          <a:off x="467544" y="1167594"/>
          <a:ext cx="6096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Блок-схема: память с посл. доступом 4"/>
          <p:cNvSpPr/>
          <p:nvPr/>
        </p:nvSpPr>
        <p:spPr>
          <a:xfrm flipH="1">
            <a:off x="7092280" y="1545636"/>
            <a:ext cx="1872208" cy="1080120"/>
          </a:xfrm>
          <a:prstGeom prst="flowChartMagneticTap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356</a:t>
            </a:r>
          </a:p>
          <a:p>
            <a:pPr algn="ctr"/>
            <a:r>
              <a:rPr lang="ru-RU" dirty="0" smtClean="0"/>
              <a:t>ПРОТОКОЛОВ ОБ АП</a:t>
            </a:r>
            <a:endParaRPr lang="ru-RU" dirty="0"/>
          </a:p>
        </p:txBody>
      </p:sp>
      <p:sp>
        <p:nvSpPr>
          <p:cNvPr id="15" name="Блок-схема: память с посл. доступом 14"/>
          <p:cNvSpPr/>
          <p:nvPr/>
        </p:nvSpPr>
        <p:spPr>
          <a:xfrm flipH="1">
            <a:off x="7225514" y="2841780"/>
            <a:ext cx="1739296" cy="1080120"/>
          </a:xfrm>
          <a:prstGeom prst="flowChartMagneticTap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25,5 МЛН. РУБ. ШТРАФОВ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8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8"/>
            <a:ext cx="6707087" cy="493564"/>
          </a:xfrm>
        </p:spPr>
        <p:txBody>
          <a:bodyPr>
            <a:normAutofit/>
          </a:bodyPr>
          <a:lstStyle/>
          <a:p>
            <a:r>
              <a:rPr lang="ru-RU" sz="2400" b="1" dirty="0"/>
              <a:t>Рынок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ru-RU" sz="2400" b="1" dirty="0"/>
              <a:t>оценки соответствия изменился</a:t>
            </a:r>
          </a:p>
        </p:txBody>
      </p:sp>
      <p:sp>
        <p:nvSpPr>
          <p:cNvPr id="5" name="Блок-схема: память с посл. доступом 4"/>
          <p:cNvSpPr/>
          <p:nvPr/>
        </p:nvSpPr>
        <p:spPr>
          <a:xfrm flipH="1">
            <a:off x="7092280" y="1653648"/>
            <a:ext cx="1584176" cy="972108"/>
          </a:xfrm>
          <a:prstGeom prst="flowChartMagneticTap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Более 3500 проверок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27701280"/>
              </p:ext>
            </p:extLst>
          </p:nvPr>
        </p:nvGraphicFramePr>
        <p:xfrm>
          <a:off x="827584" y="1221600"/>
          <a:ext cx="6096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85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1907704" y="87474"/>
            <a:ext cx="6950428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/>
                </a:solidFill>
              </a:rPr>
              <a:t>Основные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</a:rPr>
              <a:t>поправки в нормативную базу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9393" y="2787774"/>
            <a:ext cx="9036496" cy="972108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240" y="2463738"/>
            <a:ext cx="9036496" cy="756084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3476351"/>
            <a:ext cx="9036496" cy="783087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7474" y="1059583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Исчисление </a:t>
            </a:r>
            <a:r>
              <a:rPr lang="ru-RU" dirty="0"/>
              <a:t>судами сроков </a:t>
            </a:r>
            <a:r>
              <a:rPr lang="ru-RU" dirty="0" smtClean="0"/>
              <a:t>давности: </a:t>
            </a:r>
            <a:r>
              <a:rPr lang="ru-RU" dirty="0"/>
              <a:t>суды считают, что срок давности </a:t>
            </a:r>
            <a:r>
              <a:rPr lang="ru-RU" dirty="0" smtClean="0"/>
              <a:t>прошел, если сертификат выдан более </a:t>
            </a:r>
            <a:r>
              <a:rPr lang="ru-RU" dirty="0"/>
              <a:t>года </a:t>
            </a:r>
            <a:r>
              <a:rPr lang="ru-RU" dirty="0" smtClean="0"/>
              <a:t>назад.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36097" y="1059583"/>
            <a:ext cx="3384375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И</a:t>
            </a:r>
            <a:r>
              <a:rPr lang="ru-RU" dirty="0" smtClean="0"/>
              <a:t>счислять </a:t>
            </a:r>
            <a:r>
              <a:rPr lang="ru-RU" dirty="0"/>
              <a:t>сроки давности </a:t>
            </a:r>
            <a:r>
              <a:rPr lang="ru-RU" dirty="0" smtClean="0"/>
              <a:t>со </a:t>
            </a:r>
            <a:r>
              <a:rPr lang="ru-RU" dirty="0"/>
              <a:t>дня составления протокола уполномоченным органом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4718184" y="1264934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37474" y="1957550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«Бегающие» лаборатории, отсутствующие </a:t>
            </a:r>
            <a:r>
              <a:rPr lang="ru-RU" dirty="0"/>
              <a:t>по месту </a:t>
            </a:r>
            <a:r>
              <a:rPr lang="ru-RU" dirty="0" smtClean="0"/>
              <a:t>указанному </a:t>
            </a:r>
            <a:r>
              <a:rPr lang="ru-RU" dirty="0"/>
              <a:t>в </a:t>
            </a:r>
            <a:r>
              <a:rPr lang="ru-RU" dirty="0" smtClean="0"/>
              <a:t>реестре </a:t>
            </a:r>
            <a:endParaRPr lang="ru-RU" dirty="0"/>
          </a:p>
        </p:txBody>
      </p:sp>
      <p:sp>
        <p:nvSpPr>
          <p:cNvPr id="34" name="Нашивка 33"/>
          <p:cNvSpPr/>
          <p:nvPr/>
        </p:nvSpPr>
        <p:spPr>
          <a:xfrm>
            <a:off x="4718184" y="2162902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36097" y="1980682"/>
            <a:ext cx="3396838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Установить </a:t>
            </a:r>
            <a:r>
              <a:rPr lang="ru-RU" dirty="0"/>
              <a:t>административную ответственность за отсутствие </a:t>
            </a:r>
            <a:r>
              <a:rPr lang="ru-RU" dirty="0" smtClean="0"/>
              <a:t>по </a:t>
            </a:r>
            <a:r>
              <a:rPr lang="ru-RU" dirty="0"/>
              <a:t>месту осуществления деятельности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37474" y="2886739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Выдача </a:t>
            </a:r>
            <a:r>
              <a:rPr lang="ru-RU" dirty="0"/>
              <a:t>документов </a:t>
            </a:r>
            <a:r>
              <a:rPr lang="ru-RU" dirty="0" smtClean="0"/>
              <a:t>на основании протоколов лишенной аккредитации лаборатории</a:t>
            </a:r>
            <a:endParaRPr lang="ru-RU" dirty="0"/>
          </a:p>
        </p:txBody>
      </p:sp>
      <p:sp>
        <p:nvSpPr>
          <p:cNvPr id="37" name="Нашивка 36"/>
          <p:cNvSpPr/>
          <p:nvPr/>
        </p:nvSpPr>
        <p:spPr>
          <a:xfrm>
            <a:off x="4716016" y="3092091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436098" y="2881790"/>
            <a:ext cx="3422035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З</a:t>
            </a:r>
            <a:r>
              <a:rPr lang="ru-RU" dirty="0" smtClean="0"/>
              <a:t>апретить </a:t>
            </a:r>
            <a:r>
              <a:rPr lang="ru-RU" dirty="0"/>
              <a:t>выдачу сертификата соответствия </a:t>
            </a:r>
            <a:r>
              <a:rPr lang="ru-RU" dirty="0" smtClean="0"/>
              <a:t>на основании таких протоколов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44713" y="3841413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Отсутствие механизма привлечения к ответственности мошенников, выдающих «липовые сертификаты» </a:t>
            </a:r>
            <a:endParaRPr lang="ru-RU" dirty="0"/>
          </a:p>
        </p:txBody>
      </p:sp>
      <p:sp>
        <p:nvSpPr>
          <p:cNvPr id="40" name="Нашивка 39"/>
          <p:cNvSpPr/>
          <p:nvPr/>
        </p:nvSpPr>
        <p:spPr>
          <a:xfrm>
            <a:off x="4716016" y="3975906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417266" y="3841413"/>
            <a:ext cx="3422035" cy="7741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Наделение необходимыми полномочиями органы внутренних дел, увеличение размеров штрафов</a:t>
            </a:r>
          </a:p>
        </p:txBody>
      </p:sp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8</a:t>
            </a:fld>
            <a:endParaRPr lang="ru-RU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1979712" y="87474"/>
            <a:ext cx="6878419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tx2"/>
                </a:solidFill>
              </a:rPr>
              <a:t>Основные поправки в нормативную базу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69393" y="2787774"/>
            <a:ext cx="9036496" cy="972108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240" y="2463738"/>
            <a:ext cx="9036496" cy="756084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3476351"/>
            <a:ext cx="9036496" cy="783087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7474" y="1059583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Реклама «Сертификат за час» от фирм-посредников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92081" y="951571"/>
            <a:ext cx="3672407" cy="88219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</a:t>
            </a:r>
            <a:r>
              <a:rPr lang="ru-RU" dirty="0" smtClean="0"/>
              <a:t>ведение </a:t>
            </a:r>
            <a:r>
              <a:rPr lang="ru-RU" dirty="0"/>
              <a:t>запрета на рекламу услуг по </a:t>
            </a:r>
            <a:r>
              <a:rPr lang="ru-RU" dirty="0" smtClean="0"/>
              <a:t>сертификации </a:t>
            </a:r>
            <a:r>
              <a:rPr lang="ru-RU" dirty="0"/>
              <a:t>организациями, не имеющими </a:t>
            </a:r>
            <a:r>
              <a:rPr lang="ru-RU" dirty="0" smtClean="0"/>
              <a:t>аккредитации</a:t>
            </a:r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>
            <a:off x="4718184" y="1264934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37474" y="2229619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Не дифференцированный </a:t>
            </a:r>
            <a:r>
              <a:rPr lang="ru-RU" dirty="0"/>
              <a:t>подход к наказаниям за нарушения правил работ по сертификации</a:t>
            </a:r>
          </a:p>
        </p:txBody>
      </p:sp>
      <p:sp>
        <p:nvSpPr>
          <p:cNvPr id="34" name="Нашивка 33"/>
          <p:cNvSpPr/>
          <p:nvPr/>
        </p:nvSpPr>
        <p:spPr>
          <a:xfrm>
            <a:off x="4718184" y="2424300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292081" y="2085696"/>
            <a:ext cx="3672407" cy="11881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Снизить штраф </a:t>
            </a:r>
            <a:r>
              <a:rPr lang="ru-RU" dirty="0"/>
              <a:t>за выдачу сертификата </a:t>
            </a:r>
            <a:r>
              <a:rPr lang="ru-RU" dirty="0" smtClean="0"/>
              <a:t>с </a:t>
            </a:r>
            <a:r>
              <a:rPr lang="ru-RU" dirty="0"/>
              <a:t>нарушением установленной формы, </a:t>
            </a:r>
            <a:r>
              <a:rPr lang="ru-RU" dirty="0" smtClean="0"/>
              <a:t>ужесточить </a:t>
            </a:r>
            <a:r>
              <a:rPr lang="ru-RU" dirty="0"/>
              <a:t>ответственность за выдачу сертификата без проведения </a:t>
            </a:r>
            <a:r>
              <a:rPr lang="ru-RU" dirty="0" smtClean="0"/>
              <a:t>испытаний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7474" y="3435847"/>
            <a:ext cx="4362518" cy="77417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 КоАП </a:t>
            </a:r>
            <a:r>
              <a:rPr lang="ru-RU" dirty="0" smtClean="0"/>
              <a:t>не закреплена ответственность за </a:t>
            </a:r>
            <a:r>
              <a:rPr lang="ru-RU" dirty="0"/>
              <a:t>невыполнение законных требований сотрудников </a:t>
            </a:r>
            <a:r>
              <a:rPr lang="ru-RU" dirty="0" smtClean="0"/>
              <a:t>Росаккредитации</a:t>
            </a:r>
            <a:endParaRPr lang="ru-RU" dirty="0"/>
          </a:p>
        </p:txBody>
      </p:sp>
      <p:sp>
        <p:nvSpPr>
          <p:cNvPr id="19" name="Нашивка 18"/>
          <p:cNvSpPr/>
          <p:nvPr/>
        </p:nvSpPr>
        <p:spPr>
          <a:xfrm>
            <a:off x="4697760" y="3641198"/>
            <a:ext cx="484632" cy="363474"/>
          </a:xfrm>
          <a:prstGeom prst="chevr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12757" y="3435847"/>
            <a:ext cx="3672407" cy="88219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Установить ответственность </a:t>
            </a:r>
            <a:r>
              <a:rPr lang="ru-RU" dirty="0"/>
              <a:t>за невыполнение законных требований сотрудников Росаккредитации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7" y="40511"/>
            <a:ext cx="1877496" cy="803051"/>
          </a:xfrm>
          <a:prstGeom prst="rect">
            <a:avLst/>
          </a:prstGeom>
        </p:spPr>
      </p:pic>
      <p:sp>
        <p:nvSpPr>
          <p:cNvPr id="2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4767263"/>
            <a:ext cx="1981200" cy="274320"/>
          </a:xfrm>
        </p:spPr>
        <p:txBody>
          <a:bodyPr/>
          <a:lstStyle/>
          <a:p>
            <a:fld id="{171BEA85-2776-4A55-B30E-9EE6A5C17FC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5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13233</TotalTime>
  <Words>611</Words>
  <Application>Microsoft Office PowerPoint</Application>
  <PresentationFormat>Экран (16:9)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Презентация PowerPoint</vt:lpstr>
      <vt:lpstr>Этапы реформирования системы аккредитации</vt:lpstr>
      <vt:lpstr>Цели государственного контроля</vt:lpstr>
      <vt:lpstr>Подтверждение компетентности</vt:lpstr>
      <vt:lpstr>Государственный контроль: риск-ориентированный подход</vt:lpstr>
      <vt:lpstr>Государственный контроль: риск-ориентированный подход</vt:lpstr>
      <vt:lpstr>Рынок оценки соответствия изменился</vt:lpstr>
      <vt:lpstr>Презентация PowerPoint</vt:lpstr>
      <vt:lpstr>Презентация PowerPoint</vt:lpstr>
      <vt:lpstr>Международное сотрудничество</vt:lpstr>
      <vt:lpstr>Развитие системы аккредитации</vt:lpstr>
      <vt:lpstr>Презентация PowerPoint</vt:lpstr>
    </vt:vector>
  </TitlesOfParts>
  <Company>JSC Prognoz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Рачева Екатерина Александровна</dc:creator>
  <cp:lastModifiedBy>Анастасия Андр. Шашечкина</cp:lastModifiedBy>
  <cp:revision>781</cp:revision>
  <cp:lastPrinted>2015-08-05T18:00:35Z</cp:lastPrinted>
  <dcterms:created xsi:type="dcterms:W3CDTF">2012-01-17T13:09:04Z</dcterms:created>
  <dcterms:modified xsi:type="dcterms:W3CDTF">2016-03-17T10:48:44Z</dcterms:modified>
</cp:coreProperties>
</file>